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type="screen4x3" cy="6858000" cx="9144000"/>
  <p:notesSz cx="6858000" cy="9144000"/>
  <p:defaultTextStyle>
    <a:lvl1pPr algn="r" fontAlgn="base" indent="0" latinLnBrk="1" marL="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34" charset="0"/>
        <a:sym typeface="Tahoma" pitchFamily="34" charset="0"/>
      </a:defRPr>
    </a:lvl1pPr>
    <a:lvl2pPr algn="r" fontAlgn="base" indent="0" latinLnBrk="1" marL="4572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34" charset="0"/>
        <a:sym typeface="Tahoma" pitchFamily="34" charset="0"/>
      </a:defRPr>
    </a:lvl2pPr>
    <a:lvl3pPr algn="r" fontAlgn="base" indent="0" latinLnBrk="1" marL="9144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34" charset="0"/>
        <a:sym typeface="Tahoma" pitchFamily="34" charset="0"/>
      </a:defRPr>
    </a:lvl3pPr>
    <a:lvl4pPr algn="r" fontAlgn="base" indent="0" latinLnBrk="1" marL="13716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34" charset="0"/>
        <a:sym typeface="Tahoma" pitchFamily="34" charset="0"/>
      </a:defRPr>
    </a:lvl4pPr>
    <a:lvl5pPr algn="r" fontAlgn="base" indent="0" latinLnBrk="1" marL="18288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Tahoma" pitchFamily="34" charset="0"/>
        <a:ea typeface="Arial" pitchFamily="34" charset="0"/>
        <a:sym typeface="Tahoma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57" d="100"/>
          <a:sy n="57" d="100"/>
        </p:scale>
        <p:origin x="-2520" y="-78"/>
      </p:cViewPr>
      <p:guideLst>
        <p:guide orient="horz" pos="2880"/>
        <p:guide orient="vert" pos="216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tableStyles" Target="tableStyles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4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9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76" name=""/>
          <p:cNvSpPr/>
          <p:nvPr>
            <p:ph type="hdr" sz="quarter" idx="0"/>
          </p:nvPr>
        </p:nvSpPr>
        <p:spPr>
          <a:xfrm rot="0">
            <a:off x="388620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ar-SA"/>
          </a:p>
        </p:txBody>
      </p:sp>
      <p:sp>
        <p:nvSpPr>
          <p:cNvPr id="1048777" name=""/>
          <p:cNvSpPr/>
          <p:nvPr>
            <p:ph type="dt" sz="quarter" idx="1"/>
          </p:nvPr>
        </p:nvSpPr>
        <p:spPr>
          <a:xfrm rot="0">
            <a:off x="1587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l" eaLnBrk="1" hangingPunct="1" latinLnBrk="1" lvl="0"/>
            <a:fld id="{566ABCEB-ACFC-4714-9973-3DA970169C29}" type="datetime1">
              <a:rPr altLang="en-US" sz="1200" lang="ar-SA"/>
              <a:pPr algn="l" eaLnBrk="1" hangingPunct="1" latinLnBrk="1" lvl="0"/>
            </a:fld>
            <a:endParaRPr altLang="en-US" sz="1200" lang="ar-SA"/>
          </a:p>
        </p:txBody>
      </p:sp>
      <p:sp>
        <p:nvSpPr>
          <p:cNvPr id="1048778" name=""/>
          <p:cNvSpPr/>
          <p:nvPr>
            <p:ph type="ftr" sz="quarter" idx="2"/>
          </p:nvPr>
        </p:nvSpPr>
        <p:spPr>
          <a:xfrm rot="0">
            <a:off x="388620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ar-SA"/>
          </a:p>
        </p:txBody>
      </p:sp>
      <p:sp>
        <p:nvSpPr>
          <p:cNvPr id="1048779" name=""/>
          <p:cNvSpPr/>
          <p:nvPr>
            <p:ph type="sldNum" sz="quarter" idx="3"/>
          </p:nvPr>
        </p:nvSpPr>
        <p:spPr>
          <a:xfrm rot="0">
            <a:off x="1587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l" eaLnBrk="1" hangingPunct="1" latinLnBrk="1" lvl="0"/>
            <a:fld id="{566ABCEB-ACFC-4714-9973-3DA970169C29}" type="slidenum">
              <a:rPr altLang="en-US" sz="1200" lang="ar-SA"/>
              <a:pPr algn="l" eaLnBrk="1" hangingPunct="1" latinLnBrk="1" lvl="0"/>
            </a:fld>
            <a:endParaRPr altLang="en-US" sz="1200" lang="ar-SA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27" name=""/>
          <p:cNvGrpSpPr/>
          <p:nvPr/>
        </p:nvGrpSpPr>
        <p:grpSpPr>
          <a:xfrm rot="0">
            <a:off x="0" y="6350"/>
            <a:ext cx="9140825" cy="6851650"/>
            <a:chOff x="0" y="4"/>
            <a:chExt cx="5758" cy="4316"/>
          </a:xfrm>
        </p:grpSpPr>
        <p:grpSp>
          <p:nvGrpSpPr>
            <p:cNvPr id="28" name=""/>
            <p:cNvGrpSpPr/>
            <p:nvPr/>
          </p:nvGrpSpPr>
          <p:grpSpPr>
            <a:xfrm rot="0"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048592" name=""/>
              <p:cNvSpPr/>
              <p:nvPr/>
            </p:nvSpPr>
            <p:spPr bwMode="hidden">
              <a:xfrm rot="0">
                <a:off x="558" y="1161"/>
                <a:ext cx="5200" cy="3159"/>
              </a:xfrm>
              <a:custGeom>
                <a:avLst/>
                <a:gdLst>
                  <a:gd name="l" fmla="*/ 0 w 5184"/>
                  <a:gd name="t" fmla="*/ 0 h 3159"/>
                  <a:gd name="r" fmla="*/ 5184 w 5184"/>
                  <a:gd name="b" fmla="*/ 3159 h 3159"/>
                </a:gdLst>
                <a:ahLst/>
                <a:rect l="l" t="t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93" name=""/>
              <p:cNvSpPr/>
              <p:nvPr/>
            </p:nvSpPr>
            <p:spPr bwMode="hidden">
              <a:xfrm rot="0">
                <a:off x="0" y="1161"/>
                <a:ext cx="558" cy="3159"/>
              </a:xfrm>
              <a:custGeom>
                <a:avLst/>
                <a:gdLst>
                  <a:gd name="l" fmla="*/ 0 w 556"/>
                  <a:gd name="t" fmla="*/ 0 h 3159"/>
                  <a:gd name="r" fmla="*/ 556 w 556"/>
                  <a:gd name="b" fmla="*/ 3159 h 3159"/>
                </a:gdLst>
                <a:ahLst/>
                <a:rect l="l" t="t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</p:grpSp>
        <p:sp>
          <p:nvSpPr>
            <p:cNvPr id="1048594" name=""/>
            <p:cNvSpPr/>
            <p:nvPr/>
          </p:nvSpPr>
          <p:spPr bwMode="ltGray">
            <a:xfrm rot="0">
              <a:off x="552" y="951"/>
              <a:ext cx="12" cy="420"/>
            </a:xfrm>
            <a:custGeom>
              <a:avLst/>
              <a:gdLst>
                <a:gd name="l" fmla="*/ 0 w 12"/>
                <a:gd name="t" fmla="*/ 0 h 420"/>
                <a:gd name="r" fmla="*/ 12 w 12"/>
                <a:gd name="b" fmla="*/ 420 h 420"/>
              </a:gdLst>
              <a:ahLst/>
              <a:rect l="l" t="t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50000">
                  <a:schemeClr val="hlink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r" eaLnBrk="1" fontAlgn="base" hangingPunct="1" indent="0" latinLnBrk="1" marL="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1pPr>
              <a:lvl2pPr algn="r" eaLnBrk="1" fontAlgn="base" hangingPunct="1" indent="0" latinLnBrk="1" marL="4572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2pPr>
              <a:lvl3pPr algn="r" eaLnBrk="1" fontAlgn="base" hangingPunct="1" indent="0" latinLnBrk="1" marL="9144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3pPr>
              <a:lvl4pPr algn="r" eaLnBrk="1" fontAlgn="base" hangingPunct="1" indent="0" latinLnBrk="1" marL="13716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4pPr>
              <a:lvl5pPr algn="r" eaLnBrk="1" fontAlgn="base" hangingPunct="1" indent="0" latinLnBrk="1" marL="18288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ar-IQ"/>
            </a:p>
          </p:txBody>
        </p:sp>
        <p:sp>
          <p:nvSpPr>
            <p:cNvPr id="1048595" name=""/>
            <p:cNvSpPr/>
            <p:nvPr/>
          </p:nvSpPr>
          <p:spPr bwMode="ltGray">
            <a:xfrm rot="0">
              <a:off x="767" y="1155"/>
              <a:ext cx="252" cy="12"/>
            </a:xfrm>
            <a:custGeom>
              <a:avLst/>
              <a:gdLst>
                <a:gd name="l" fmla="*/ 0 w 251"/>
                <a:gd name="t" fmla="*/ 0 h 12"/>
                <a:gd name="r" fmla="*/ 251 w 251"/>
                <a:gd name="b" fmla="*/ 12 h 12"/>
              </a:gdLst>
              <a:ahLst/>
              <a:rect l="l" t="t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</a:path>
              </a:pathLst>
            </a:custGeom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r" eaLnBrk="1" fontAlgn="base" hangingPunct="1" indent="0" latinLnBrk="1" marL="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1pPr>
              <a:lvl2pPr algn="r" eaLnBrk="1" fontAlgn="base" hangingPunct="1" indent="0" latinLnBrk="1" marL="4572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2pPr>
              <a:lvl3pPr algn="r" eaLnBrk="1" fontAlgn="base" hangingPunct="1" indent="0" latinLnBrk="1" marL="9144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3pPr>
              <a:lvl4pPr algn="r" eaLnBrk="1" fontAlgn="base" hangingPunct="1" indent="0" latinLnBrk="1" marL="13716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4pPr>
              <a:lvl5pPr algn="r" eaLnBrk="1" fontAlgn="base" hangingPunct="1" indent="0" latinLnBrk="1" marL="18288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ar-IQ"/>
            </a:p>
          </p:txBody>
        </p:sp>
        <p:sp>
          <p:nvSpPr>
            <p:cNvPr id="1048596" name=""/>
            <p:cNvSpPr/>
            <p:nvPr/>
          </p:nvSpPr>
          <p:spPr bwMode="ltGray">
            <a:xfrm rot="0">
              <a:off x="0" y="1155"/>
              <a:ext cx="351" cy="12"/>
            </a:xfrm>
            <a:custGeom>
              <a:avLst/>
              <a:gdLst>
                <a:gd name="l" fmla="*/ 0 w 251"/>
                <a:gd name="t" fmla="*/ 0 h 12"/>
                <a:gd name="r" fmla="*/ 251 w 251"/>
                <a:gd name="b" fmla="*/ 12 h 12"/>
              </a:gdLst>
              <a:ahLst/>
              <a:rect l="l" t="t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r" eaLnBrk="1" fontAlgn="base" hangingPunct="1" indent="0" latinLnBrk="1" marL="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1pPr>
              <a:lvl2pPr algn="r" eaLnBrk="1" fontAlgn="base" hangingPunct="1" indent="0" latinLnBrk="1" marL="4572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2pPr>
              <a:lvl3pPr algn="r" eaLnBrk="1" fontAlgn="base" hangingPunct="1" indent="0" latinLnBrk="1" marL="9144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3pPr>
              <a:lvl4pPr algn="r" eaLnBrk="1" fontAlgn="base" hangingPunct="1" indent="0" latinLnBrk="1" marL="13716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4pPr>
              <a:lvl5pPr algn="r" eaLnBrk="1" fontAlgn="base" hangingPunct="1" indent="0" latinLnBrk="1" marL="18288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ar-IQ"/>
            </a:p>
          </p:txBody>
        </p:sp>
        <p:grpSp>
          <p:nvGrpSpPr>
            <p:cNvPr id="29" name=""/>
            <p:cNvGrpSpPr/>
            <p:nvPr/>
          </p:nvGrpSpPr>
          <p:grpSpPr>
            <a:xfrm rot="0"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48597" name=""/>
              <p:cNvSpPr/>
              <p:nvPr/>
            </p:nvSpPr>
            <p:spPr bwMode="ltGray">
              <a:xfrm rot="0">
                <a:off x="552" y="4"/>
                <a:ext cx="12" cy="695"/>
              </a:xfrm>
              <a:custGeom>
                <a:avLst/>
                <a:gdLst>
                  <a:gd name="l" fmla="*/ 0 w 12"/>
                  <a:gd name="t" fmla="*/ 0 h 695"/>
                  <a:gd name="r" fmla="*/ 12 w 12"/>
                  <a:gd name="b" fmla="*/ 695 h 695"/>
                </a:gdLst>
                <a:ahLst/>
                <a:rect l="l" t="t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98" name=""/>
              <p:cNvSpPr/>
              <p:nvPr/>
            </p:nvSpPr>
            <p:spPr bwMode="ltGray">
              <a:xfrm rot="0">
                <a:off x="552" y="1623"/>
                <a:ext cx="12" cy="2697"/>
              </a:xfrm>
              <a:custGeom>
                <a:avLst/>
                <a:gdLst>
                  <a:gd name="l" fmla="*/ 0 w 12"/>
                  <a:gd name="t" fmla="*/ 0 h 2697"/>
                  <a:gd name="r" fmla="*/ 12 w 12"/>
                  <a:gd name="b" fmla="*/ 2697 h 2697"/>
                </a:gdLst>
                <a:ahLst/>
                <a:rect l="l" t="t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99" name=""/>
              <p:cNvSpPr/>
              <p:nvPr/>
            </p:nvSpPr>
            <p:spPr bwMode="ltGray">
              <a:xfrm rot="0">
                <a:off x="1019" y="1155"/>
                <a:ext cx="4739" cy="12"/>
              </a:xfrm>
              <a:custGeom>
                <a:avLst/>
                <a:gdLst>
                  <a:gd name="l" fmla="*/ 0 w 4724"/>
                  <a:gd name="t" fmla="*/ 0 h 12"/>
                  <a:gd name="r" fmla="*/ 4724 w 4724"/>
                  <a:gd name="b" fmla="*/ 12 h 12"/>
                </a:gdLst>
                <a:ahLst/>
                <a:rect l="l" t="t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600" name=""/>
              <p:cNvSpPr/>
              <p:nvPr/>
            </p:nvSpPr>
            <p:spPr bwMode="ltGray">
              <a:xfrm rot="0">
                <a:off x="552" y="1371"/>
                <a:ext cx="12" cy="252"/>
              </a:xfrm>
              <a:custGeom>
                <a:avLst/>
                <a:gdLst>
                  <a:gd name="l" fmla="*/ 0 w 12"/>
                  <a:gd name="t" fmla="*/ 0 h 252"/>
                  <a:gd name="r" fmla="*/ 12 w 12"/>
                  <a:gd name="b" fmla="*/ 252 h 252"/>
                </a:gdLst>
                <a:ahLst/>
                <a:rect l="l" t="t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601" name=""/>
              <p:cNvSpPr/>
              <p:nvPr/>
            </p:nvSpPr>
            <p:spPr bwMode="ltGray">
              <a:xfrm rot="0">
                <a:off x="552" y="699"/>
                <a:ext cx="12" cy="252"/>
              </a:xfrm>
              <a:custGeom>
                <a:avLst/>
                <a:gdLst>
                  <a:gd name="l" fmla="*/ 0 w 12"/>
                  <a:gd name="t" fmla="*/ 0 h 252"/>
                  <a:gd name="r" fmla="*/ 12 w 12"/>
                  <a:gd name="b" fmla="*/ 252 h 252"/>
                </a:gdLst>
                <a:ahLst/>
                <a:rect l="l" t="t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602" name=""/>
              <p:cNvSpPr/>
              <p:nvPr/>
            </p:nvSpPr>
            <p:spPr bwMode="ltGray">
              <a:xfrm rot="0">
                <a:off x="348" y="1155"/>
                <a:ext cx="419" cy="12"/>
              </a:xfrm>
              <a:custGeom>
                <a:avLst/>
                <a:gdLst>
                  <a:gd name="l" fmla="*/ 0 w 418"/>
                  <a:gd name="t" fmla="*/ 0 h 12"/>
                  <a:gd name="r" fmla="*/ 418 w 418"/>
                  <a:gd name="b" fmla="*/ 12 h 12"/>
                </a:gdLst>
                <a:ahLst/>
                <a:rect l="l" t="t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50000">
                    <a:schemeClr val="hlink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</p:grpSp>
      </p:grpSp>
      <p:sp>
        <p:nvSpPr>
          <p:cNvPr id="1048605" name=""/>
          <p:cNvSpPr/>
          <p:nvPr>
            <p:ph type="dt" sz="quarter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06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07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indent="0" marL="0">
              <a:buFont typeface="Wingdings" pitchFamily="2" charset="2"/>
              <a:buNone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عنوان ونص عمودي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67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عنوان ونص عموديان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69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عنوان ونص فوق محتوى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عنوان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1048746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1048747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عنوان ومحتوى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عنوان المقطع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b="1" cap="all"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50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محتويين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52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753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مقارنة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55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756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757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758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عنوان فقط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فارغ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محتوى ذو تسمية توضيحية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b="1"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61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762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صورة ذو تسمية توضيحية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b="1"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764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r" defTabSz="914400" eaLnBrk="0" fontAlgn="base" hangingPunct="0" indent="0" latinLnBrk="0" lvl="0" marL="0" marR="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baseline="0" b="0" cap="none" sz="3200" i="0" kern="0" kumimoji="0" lang="ar-IQ" noProof="0" normalizeH="0" spc="0" strike="noStrike" u="none" smtClean="0">
              <a:ln>
                <a:noFill/>
              </a:ln>
              <a:solidFill>
                <a:schemeClr val="tx1"/>
              </a:solidFill>
              <a:effectLst>
                <a:outerShdw algn="tl" blurRad="38100" dir="2700000" dist="38100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65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24" name=""/>
          <p:cNvGrpSpPr/>
          <p:nvPr/>
        </p:nvGrpSpPr>
        <p:grpSpPr>
          <a:xfrm rot="0">
            <a:off x="0" y="6350"/>
            <a:ext cx="9140825" cy="6851650"/>
            <a:chOff x="0" y="4"/>
            <a:chExt cx="5758" cy="4316"/>
          </a:xfrm>
        </p:grpSpPr>
        <p:sp>
          <p:nvSpPr>
            <p:cNvPr id="1048576" name=""/>
            <p:cNvSpPr/>
            <p:nvPr/>
          </p:nvSpPr>
          <p:spPr bwMode="hidden">
            <a:xfrm rot="0">
              <a:off x="558" y="1161"/>
              <a:ext cx="5200" cy="3159"/>
            </a:xfrm>
            <a:custGeom>
              <a:avLst/>
              <a:gdLst>
                <a:gd name="l" fmla="*/ 0 w 5184"/>
                <a:gd name="t" fmla="*/ 0 h 3159"/>
                <a:gd name="r" fmla="*/ 5184 w 5184"/>
                <a:gd name="b" fmla="*/ 3159 h 3159"/>
              </a:gdLst>
              <a:ahLst/>
              <a:rect l="l" t="t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r" eaLnBrk="1" fontAlgn="base" hangingPunct="1" indent="0" latinLnBrk="1" marL="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1pPr>
              <a:lvl2pPr algn="r" eaLnBrk="1" fontAlgn="base" hangingPunct="1" indent="0" latinLnBrk="1" marL="4572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2pPr>
              <a:lvl3pPr algn="r" eaLnBrk="1" fontAlgn="base" hangingPunct="1" indent="0" latinLnBrk="1" marL="9144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3pPr>
              <a:lvl4pPr algn="r" eaLnBrk="1" fontAlgn="base" hangingPunct="1" indent="0" latinLnBrk="1" marL="13716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4pPr>
              <a:lvl5pPr algn="r" eaLnBrk="1" fontAlgn="base" hangingPunct="1" indent="0" latinLnBrk="1" marL="18288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ar-IQ"/>
            </a:p>
          </p:txBody>
        </p:sp>
        <p:sp>
          <p:nvSpPr>
            <p:cNvPr id="1048577" name=""/>
            <p:cNvSpPr/>
            <p:nvPr/>
          </p:nvSpPr>
          <p:spPr bwMode="hidden">
            <a:xfrm rot="0">
              <a:off x="0" y="1161"/>
              <a:ext cx="558" cy="3159"/>
            </a:xfrm>
            <a:custGeom>
              <a:avLst/>
              <a:gdLst>
                <a:gd name="l" fmla="*/ 0 w 556"/>
                <a:gd name="t" fmla="*/ 0 h 3159"/>
                <a:gd name="r" fmla="*/ 556 w 556"/>
                <a:gd name="b" fmla="*/ 3159 h 3159"/>
              </a:gdLst>
              <a:ahLst/>
              <a:rect l="l" t="t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 anchor="t" bIns="45720" lIns="91440" rIns="91440" tIns="45720" vert="horz"/>
            <a:lstStyle>
              <a:lvl1pPr algn="r" eaLnBrk="1" fontAlgn="base" hangingPunct="1" indent="0" latinLnBrk="1" marL="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1pPr>
              <a:lvl2pPr algn="r" eaLnBrk="1" fontAlgn="base" hangingPunct="1" indent="0" latinLnBrk="1" marL="4572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2pPr>
              <a:lvl3pPr algn="r" eaLnBrk="1" fontAlgn="base" hangingPunct="1" indent="0" latinLnBrk="1" marL="9144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3pPr>
              <a:lvl4pPr algn="r" eaLnBrk="1" fontAlgn="base" hangingPunct="1" indent="0" latinLnBrk="1" marL="13716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4pPr>
              <a:lvl5pPr algn="r" eaLnBrk="1" fontAlgn="base" hangingPunct="1" indent="0" latinLnBrk="1" marL="1828800" rtl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Tahoma" pitchFamily="34" charset="0"/>
                  <a:ea typeface="Arial" pitchFamily="34" charset="0"/>
                  <a:sym typeface="Tahoma" pitchFamily="34" charset="0"/>
                </a:defRPr>
              </a:lvl5pPr>
            </a:lstStyle>
            <a:p>
              <a:pPr eaLnBrk="1" hangingPunct="1" latinLnBrk="1" lvl="0"/>
              <a:endParaRPr altLang="en-US" lang="ar-IQ"/>
            </a:p>
          </p:txBody>
        </p:sp>
        <p:grpSp>
          <p:nvGrpSpPr>
            <p:cNvPr id="25" name=""/>
            <p:cNvGrpSpPr/>
            <p:nvPr/>
          </p:nvGrpSpPr>
          <p:grpSpPr>
            <a:xfrm rot="0">
              <a:off x="0" y="4"/>
              <a:ext cx="5758" cy="4316"/>
              <a:chOff x="0" y="4"/>
              <a:chExt cx="5758" cy="4316"/>
            </a:xfrm>
          </p:grpSpPr>
          <p:sp>
            <p:nvSpPr>
              <p:cNvPr id="1048578" name=""/>
              <p:cNvSpPr/>
              <p:nvPr/>
            </p:nvSpPr>
            <p:spPr bwMode="ltGray">
              <a:xfrm rot="0">
                <a:off x="552" y="4"/>
                <a:ext cx="12" cy="695"/>
              </a:xfrm>
              <a:custGeom>
                <a:avLst/>
                <a:gdLst>
                  <a:gd name="l" fmla="*/ 0 w 12"/>
                  <a:gd name="t" fmla="*/ 0 h 695"/>
                  <a:gd name="r" fmla="*/ 12 w 12"/>
                  <a:gd name="b" fmla="*/ 695 h 695"/>
                </a:gdLst>
                <a:ahLst/>
                <a:rect l="l" t="t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79" name=""/>
              <p:cNvSpPr/>
              <p:nvPr/>
            </p:nvSpPr>
            <p:spPr bwMode="ltGray">
              <a:xfrm rot="0">
                <a:off x="552" y="1623"/>
                <a:ext cx="12" cy="2697"/>
              </a:xfrm>
              <a:custGeom>
                <a:avLst/>
                <a:gdLst>
                  <a:gd name="l" fmla="*/ 0 w 12"/>
                  <a:gd name="t" fmla="*/ 0 h 2697"/>
                  <a:gd name="r" fmla="*/ 12 w 12"/>
                  <a:gd name="b" fmla="*/ 2697 h 2697"/>
                </a:gdLst>
                <a:ahLst/>
                <a:rect l="l" t="t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0" name=""/>
              <p:cNvSpPr/>
              <p:nvPr/>
            </p:nvSpPr>
            <p:spPr bwMode="ltGray">
              <a:xfrm rot="0">
                <a:off x="1019" y="1155"/>
                <a:ext cx="4739" cy="12"/>
              </a:xfrm>
              <a:custGeom>
                <a:avLst/>
                <a:gdLst>
                  <a:gd name="l" fmla="*/ 0 w 4724"/>
                  <a:gd name="t" fmla="*/ 0 h 12"/>
                  <a:gd name="r" fmla="*/ 4724 w 4724"/>
                  <a:gd name="b" fmla="*/ 12 h 12"/>
                </a:gdLst>
                <a:ahLst/>
                <a:rect l="l" t="t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1" name=""/>
              <p:cNvSpPr/>
              <p:nvPr/>
            </p:nvSpPr>
            <p:spPr bwMode="ltGray">
              <a:xfrm rot="0">
                <a:off x="552" y="1371"/>
                <a:ext cx="12" cy="252"/>
              </a:xfrm>
              <a:custGeom>
                <a:avLst/>
                <a:gdLst>
                  <a:gd name="l" fmla="*/ 0 w 12"/>
                  <a:gd name="t" fmla="*/ 0 h 252"/>
                  <a:gd name="r" fmla="*/ 12 w 12"/>
                  <a:gd name="b" fmla="*/ 252 h 252"/>
                </a:gdLst>
                <a:ahLst/>
                <a:rect l="l" t="t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2" name=""/>
              <p:cNvSpPr/>
              <p:nvPr/>
            </p:nvSpPr>
            <p:spPr bwMode="ltGray">
              <a:xfrm rot="0">
                <a:off x="552" y="699"/>
                <a:ext cx="12" cy="252"/>
              </a:xfrm>
              <a:custGeom>
                <a:avLst/>
                <a:gdLst>
                  <a:gd name="l" fmla="*/ 0 w 12"/>
                  <a:gd name="t" fmla="*/ 0 h 252"/>
                  <a:gd name="r" fmla="*/ 12 w 12"/>
                  <a:gd name="b" fmla="*/ 252 h 252"/>
                </a:gdLst>
                <a:ahLst/>
                <a:rect l="l" t="t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3" name=""/>
              <p:cNvSpPr/>
              <p:nvPr/>
            </p:nvSpPr>
            <p:spPr bwMode="ltGray">
              <a:xfrm rot="0">
                <a:off x="552" y="951"/>
                <a:ext cx="12" cy="420"/>
              </a:xfrm>
              <a:custGeom>
                <a:avLst/>
                <a:gdLst>
                  <a:gd name="l" fmla="*/ 0 w 12"/>
                  <a:gd name="t" fmla="*/ 0 h 420"/>
                  <a:gd name="r" fmla="*/ 12 w 12"/>
                  <a:gd name="b" fmla="*/ 420 h 420"/>
                </a:gdLst>
                <a:ahLst/>
                <a:rect l="l" t="t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50000">
                    <a:schemeClr val="hlink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4" name=""/>
              <p:cNvSpPr/>
              <p:nvPr/>
            </p:nvSpPr>
            <p:spPr bwMode="ltGray">
              <a:xfrm rot="0">
                <a:off x="0" y="1155"/>
                <a:ext cx="351" cy="12"/>
              </a:xfrm>
              <a:custGeom>
                <a:avLst/>
                <a:gdLst>
                  <a:gd name="l" fmla="*/ 0 w 251"/>
                  <a:gd name="t" fmla="*/ 0 h 12"/>
                  <a:gd name="r" fmla="*/ 251 w 251"/>
                  <a:gd name="b" fmla="*/ 12 h 12"/>
                </a:gdLst>
                <a:ahLst/>
                <a:rect l="l" t="t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dk2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5" name=""/>
              <p:cNvSpPr/>
              <p:nvPr/>
            </p:nvSpPr>
            <p:spPr bwMode="ltGray">
              <a:xfrm rot="0">
                <a:off x="767" y="1155"/>
                <a:ext cx="252" cy="12"/>
              </a:xfrm>
              <a:custGeom>
                <a:avLst/>
                <a:gdLst>
                  <a:gd name="l" fmla="*/ 0 w 251"/>
                  <a:gd name="t" fmla="*/ 0 h 12"/>
                  <a:gd name="r" fmla="*/ 251 w 251"/>
                  <a:gd name="b" fmla="*/ 12 h 12"/>
                </a:gdLst>
                <a:ahLst/>
                <a:rect l="l" t="t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dk2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  <p:sp>
            <p:nvSpPr>
              <p:cNvPr id="1048586" name=""/>
              <p:cNvSpPr/>
              <p:nvPr/>
            </p:nvSpPr>
            <p:spPr bwMode="ltGray">
              <a:xfrm rot="0">
                <a:off x="348" y="1155"/>
                <a:ext cx="419" cy="12"/>
              </a:xfrm>
              <a:custGeom>
                <a:avLst/>
                <a:gdLst>
                  <a:gd name="l" fmla="*/ 0 w 418"/>
                  <a:gd name="t" fmla="*/ 0 h 12"/>
                  <a:gd name="r" fmla="*/ 418 w 418"/>
                  <a:gd name="b" fmla="*/ 12 h 12"/>
                </a:gdLst>
                <a:ahLst/>
                <a:rect l="l" t="t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50000">
                    <a:schemeClr val="hlink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anchor="t" bIns="45720" lIns="91440" rIns="91440" tIns="45720" vert="horz"/>
              <a:lstStyle>
                <a:lvl1pPr algn="r" eaLnBrk="1" fontAlgn="base" hangingPunct="1" indent="0" latinLnBrk="1" marL="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1pPr>
                <a:lvl2pPr algn="r" eaLnBrk="1" fontAlgn="base" hangingPunct="1" indent="0" latinLnBrk="1" marL="4572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2pPr>
                <a:lvl3pPr algn="r" eaLnBrk="1" fontAlgn="base" hangingPunct="1" indent="0" latinLnBrk="1" marL="9144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3pPr>
                <a:lvl4pPr algn="r" eaLnBrk="1" fontAlgn="base" hangingPunct="1" indent="0" latinLnBrk="1" marL="13716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4pPr>
                <a:lvl5pPr algn="r" eaLnBrk="1" fontAlgn="base" hangingPunct="1" indent="0" latinLnBrk="1" marL="1828800" rtl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Tahoma" pitchFamily="34" charset="0"/>
                    <a:ea typeface="Arial" pitchFamily="34" charset="0"/>
                    <a:sym typeface="Tahoma" pitchFamily="34" charset="0"/>
                  </a:defRPr>
                </a:lvl5pPr>
              </a:lstStyle>
              <a:p>
                <a:pPr eaLnBrk="1" hangingPunct="1" latinLnBrk="1" lvl="0"/>
                <a:endParaRPr altLang="en-US" lang="ar-IQ"/>
              </a:p>
            </p:txBody>
          </p:sp>
        </p:grpSp>
      </p:grpSp>
      <p:sp>
        <p:nvSpPr>
          <p:cNvPr id="1048587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8" name=""/>
          <p:cNvSpPr/>
          <p:nvPr>
            <p:ph type="body" sz="full" idx="1"/>
          </p:nvPr>
        </p:nvSpPr>
        <p:spPr>
          <a:xfrm rot="0">
            <a:off x="10668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89" name=""/>
          <p:cNvSpPr/>
          <p:nvPr>
            <p:ph type="dt" sz="half" idx="2"/>
          </p:nvPr>
        </p:nvSpPr>
        <p:spPr>
          <a:xfrm rot="0">
            <a:off x="1066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0" name=""/>
          <p:cNvSpPr/>
          <p:nvPr>
            <p:ph type="ftr" sz="quarter" idx="3"/>
          </p:nvPr>
        </p:nvSpPr>
        <p:spPr>
          <a:xfrm rot="0">
            <a:off x="34290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eaLnBrk="1" hangingPunct="1" latinLnBrk="1" lvl="0" rtl="0"/>
            <a:endParaRPr altLang="en-US" sz="10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591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eaLnBrk="1" hangingPunct="1" latinLnBrk="1" lvl="0" rtl="0"/>
            <a:fld id="{566ABCEB-ACFC-4714-9973-3DA970169C29}" type="slidenum">
              <a:rPr altLang="en-US" sz="1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pPr eaLnBrk="1" hangingPunct="1" latinLnBrk="1" lvl="0" rtl="0"/>
            </a:fld>
            <a:endParaRPr altLang="en-US" sz="1000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sldNum="0"/>
  <p:txStyles>
    <p:titleStyle>
      <a:lvl1pPr algn="l" eaLnBrk="0" fontAlgn="base" hangingPunct="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+mj-lt"/>
          <a:ea typeface="+mj-ea"/>
          <a:cs typeface="+mj-cs"/>
        </a:defRPr>
      </a:lvl1pPr>
      <a:lvl2pPr algn="l" eaLnBrk="0" fontAlgn="base" hangingPunct="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eaLnBrk="0" fontAlgn="base" hangingPunct="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eaLnBrk="0" fontAlgn="base" hangingPunct="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eaLnBrk="0" fontAlgn="base" hangingPunct="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algn="l" fontAlgn="base" marL="45720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algn="l" fontAlgn="base" marL="91440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algn="l" fontAlgn="base" marL="137160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algn="l" fontAlgn="base" marL="1828800" rtl="1">
        <a:spcBef>
          <a:spcPct val="0"/>
        </a:spcBef>
        <a:spcAft>
          <a:spcPct val="0"/>
        </a:spcAft>
        <a:defRPr b="1" sz="4400">
          <a:solidFill>
            <a:schemeClr val="tx2"/>
          </a:solidFill>
          <a:effectLst>
            <a:outerShdw algn="tl" blurRad="38100" dir="2700000" dist="38100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algn="r" eaLnBrk="0" fontAlgn="base" hangingPunct="0" indent="-342900" marL="3429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ea typeface="+mn-ea"/>
          <a:cs typeface="+mn-cs"/>
        </a:defRPr>
      </a:lvl1pPr>
      <a:lvl2pPr algn="r" eaLnBrk="0" fontAlgn="base" hangingPunct="0" indent="-285750" marL="742950" rtl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2pPr>
      <a:lvl3pPr algn="r" eaLnBrk="0" fontAlgn="base" hangingPunct="0" indent="-228600" marL="11430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3pPr>
      <a:lvl4pPr algn="r" eaLnBrk="0" fontAlgn="base" hangingPunct="0" indent="-228600" marL="1600200" rtl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4pPr>
      <a:lvl5pPr algn="r" eaLnBrk="0" fontAlgn="base" hangingPunct="0" indent="-228600" marL="20574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5pPr>
      <a:lvl6pPr algn="r" fontAlgn="base" indent="-228600" marL="25146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6pPr>
      <a:lvl7pPr algn="r" fontAlgn="base" indent="-228600" marL="29718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7pPr>
      <a:lvl8pPr algn="r" fontAlgn="base" indent="-228600" marL="34290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8pPr>
      <a:lvl9pPr algn="r" fontAlgn="base" indent="-228600" marL="3886200" rtl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algn="tl" blurRad="38100" dir="2700000" dist="38100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IQ"/>
      </a:defPPr>
      <a:lvl1pPr algn="r" defTabSz="914400" eaLnBrk="1" hangingPunct="1" latinLnBrk="0" marL="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r" defTabSz="914400" eaLnBrk="1" hangingPunct="1" latinLnBrk="0" marL="4572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r" defTabSz="914400" eaLnBrk="1" hangingPunct="1" latinLnBrk="0" marL="9144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r" defTabSz="914400" eaLnBrk="1" hangingPunct="1" latinLnBrk="0" marL="13716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r" defTabSz="914400" eaLnBrk="1" hangingPunct="1" latinLnBrk="0" marL="18288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r" defTabSz="914400" eaLnBrk="1" hangingPunct="1" latinLnBrk="0" marL="22860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r" defTabSz="914400" eaLnBrk="1" hangingPunct="1" latinLnBrk="0" marL="27432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r" defTabSz="914400" eaLnBrk="1" hangingPunct="1" latinLnBrk="0" marL="32004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r" defTabSz="914400" eaLnBrk="1" hangingPunct="1" latinLnBrk="0" marL="36576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"/>
          <p:cNvSpPr/>
          <p:nvPr>
            <p:ph type="ctrTitle" sz="full" idx="4294967295"/>
          </p:nvPr>
        </p:nvSpPr>
        <p:spPr>
          <a:xfrm rot="0">
            <a:off x="1066800" y="1997075"/>
            <a:ext cx="7086600" cy="143192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>
              <a:defRPr sz="4400"/>
            </a:lvl1pPr>
          </a:lstStyle>
          <a:p>
            <a:pPr algn="ctr" eaLnBrk="1" hangingPunct="1" latinLnBrk="1" lvl="0"/>
            <a:r>
              <a:rPr altLang="en-US" b="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Epidemiology and control of Rabies</a:t>
            </a:r>
          </a:p>
        </p:txBody>
      </p:sp>
      <p:sp>
        <p:nvSpPr>
          <p:cNvPr id="1048611" name=""/>
          <p:cNvSpPr/>
          <p:nvPr>
            <p:ph type="subTitle" sz="full" idx="4294967295"/>
          </p:nvPr>
        </p:nvSpPr>
        <p:spPr>
          <a:xfrm rot="0">
            <a:off x="1066800" y="3886200"/>
            <a:ext cx="6400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algn="r" eaLnBrk="1" hangingPunct="1" latinLnBrk="1" lv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r" eaLnBrk="1" hangingPunct="1" latinLnBrk="1" lv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Epidemiology &amp; control of communicable disease</a:t>
            </a:r>
          </a:p>
        </p:txBody>
      </p:sp>
    </p:spTree>
  </p:cSld>
  <p:clrMapOvr>
    <a:masterClrMapping/>
  </p:clrMapOvr>
  <p:transition spd="fast" advClick="1">
    <p:wedg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5" name=""/>
          <p:cNvSpPr/>
          <p:nvPr>
            <p:ph type="title" sz="full" idx="0"/>
          </p:nvPr>
        </p:nvSpPr>
        <p:spPr>
          <a:xfrm rot="0">
            <a:off x="304800" y="304800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3200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Clinical features:</a:t>
            </a:r>
          </a:p>
        </p:txBody>
      </p:sp>
      <p:sp>
        <p:nvSpPr>
          <p:cNvPr id="1048626" name=""/>
          <p:cNvSpPr/>
          <p:nvPr>
            <p:ph type="body" sz="full" idx="1"/>
          </p:nvPr>
        </p:nvSpPr>
        <p:spPr>
          <a:xfrm rot="0">
            <a:off x="609600" y="16764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At the beginning the patient complains of malaise, loss of appetite, fatigue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,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headache, and fever. 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More than 50% of patients have pain or itching and sometimes numbness at the site of the wound.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1000" id="7"/>
                                        <p:tgtEl>
                                          <p:spTgt spid="1048626">
                                            <p:txEl>
                                              <p:charRg st="0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charRg st="100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1000" id="12"/>
                                        <p:tgtEl>
                                          <p:spTgt spid="1048626">
                                            <p:txEl>
                                              <p:charRg st="100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6" grpId="0" uiExpand="0" build="p" bldLvl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7" name=""/>
          <p:cNvSpPr/>
          <p:nvPr>
            <p:ph type="body" sz="full" idx="1"/>
          </p:nvPr>
        </p:nvSpPr>
        <p:spPr>
          <a:xfrm rot="0">
            <a:off x="609600" y="19050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Two to 10 days later, signs of nervous system damage appear, anxiety, confusion, agitation, hydrophobia (fear of water), disorientation, hallucinations, seizures, paralysis and coma. 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>
                                            <p:txEl>
                                              <p:charRg st="0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1000" id="7"/>
                                        <p:tgtEl>
                                          <p:spTgt spid="1048627">
                                            <p:txEl>
                                              <p:charRg st="0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7" grpId="0" uiExpand="0" build="p" bldLvl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type="body" sz="full" idx="1"/>
          </p:nvPr>
        </p:nvSpPr>
        <p:spPr>
          <a:xfrm rot="0">
            <a:off x="1066800" y="1371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buNone/>
            </a:pPr>
            <a:endParaRPr altLang="en-US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Death may be sudden, due to cardiac or respiratory arrest, or follow a period of coma that can last for months.</a:t>
            </a:r>
          </a:p>
          <a:p>
            <a:pPr algn="l" eaLnBrk="1" hangingPunct="1" latinLnBrk="1" lvl="0" rtl="0">
              <a:buNone/>
            </a:pPr>
            <a:r>
              <a:rPr altLang="en-US" sz="360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Outcome of the disease</a:t>
            </a:r>
          </a:p>
          <a:p>
            <a:pPr algn="l" eaLnBrk="1" hangingPunct="1" latinLnBrk="1" lvl="0" rtl="0">
              <a:lnSpc>
                <a:spcPct val="80000"/>
              </a:lnSpc>
              <a:buSzPct val="100000"/>
              <a:buFont typeface="Tahoma" pitchFamily="34" charset="0"/>
              <a:buChar char="●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is a fatal disease; it cannot be treated once symptoms appear</a:t>
            </a:r>
          </a:p>
          <a:p>
            <a:pPr algn="l" eaLnBrk="1" hangingPunct="1" latinLnBrk="1" lvl="0" rtl="0">
              <a:lnSpc>
                <a:spcPct val="80000"/>
              </a:lnSpc>
              <a:buSzPct val="100000"/>
              <a:buFont typeface="Tahoma" pitchFamily="34" charset="0"/>
              <a:buChar char="●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World wide up to date only six known survivors of the disease</a:t>
            </a:r>
          </a:p>
          <a:p>
            <a:pPr algn="l" eaLnBrk="1" hangingPunct="1" latinLnBrk="1" lvl="0" rtl="0">
              <a:buNone/>
            </a:pPr>
            <a:r>
              <a:rPr altLang="en-US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charRg st="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8">
                                            <p:txEl>
                                              <p:charRg st="1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charRg st="11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8">
                                            <p:txEl>
                                              <p:charRg st="113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charRg st="136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8">
                                            <p:txEl>
                                              <p:charRg st="136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charRg st="205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28">
                                            <p:txEl>
                                              <p:charRg st="205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>
                                            <p:txEl>
                                              <p:charRg st="268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28">
                                            <p:txEl>
                                              <p:charRg st="268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8" grpId="0" uiExpand="0" build="p" bldLvl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9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Diagnosis</a:t>
            </a:r>
          </a:p>
        </p:txBody>
      </p:sp>
      <p:sp>
        <p:nvSpPr>
          <p:cNvPr id="1048630" name=""/>
          <p:cNvSpPr/>
          <p:nvPr>
            <p:ph sz="full" idx="1"/>
          </p:nvPr>
        </p:nvSpPr>
        <p:spPr>
          <a:xfrm rot="0">
            <a:off x="1066800" y="1371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Histopathology- Negri bodies are pathgnomonic  of rabies. However, Negri bodies are only present in 71% of cases.</a:t>
            </a:r>
          </a:p>
          <a:p>
            <a:pPr algn="l" eaLnBrk="1" hangingPunct="1" latinLnBrk="1" lvl="0" rt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Rapid virus antigen detection- virus antigen detection by Direct Fluorescent Antibody test (DFA) is commonly used.</a:t>
            </a:r>
          </a:p>
          <a:p>
            <a:pPr algn="l" eaLnBrk="1" hangingPunct="1" latinLnBrk="1" lvl="0" rtl="0"/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Virus cultivation – The most definitive means of diagnosis is by virus cultivation from saliva and infected tissue. Cell cultures may be used or more commonly , the specimen is inoculated intracerebrally into infant mice.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1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4000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Control of Rabies</a:t>
            </a:r>
          </a:p>
        </p:txBody>
      </p:sp>
      <p:sp>
        <p:nvSpPr>
          <p:cNvPr id="1048632" name=""/>
          <p:cNvSpPr/>
          <p:nvPr>
            <p:ph type="body" sz="full" idx="1"/>
          </p:nvPr>
        </p:nvSpPr>
        <p:spPr>
          <a:xfrm rot="0">
            <a:off x="10668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711200" latinLnBrk="1" lvl="0" marL="711200" rtl="0">
              <a:buNone/>
            </a:pPr>
            <a:r>
              <a:rPr altLang="en-US" sz="36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The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Control</a:t>
            </a:r>
            <a:r>
              <a:rPr altLang="en-US" sz="36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of Rabies involves two separate measures: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Wingdings" pitchFamily="2" charset="2"/>
              <a:buChar char="q"/>
            </a:pPr>
            <a:r>
              <a:rPr altLang="en-US" sz="36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The control of the Disease in animals (control of reservoirs)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Wingdings" pitchFamily="2" charset="2"/>
              <a:buChar char="q"/>
            </a:pPr>
            <a:r>
              <a:rPr altLang="en-US" sz="36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The control or Prevention of the disease in man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32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>
                                            <p:txEl>
                                              <p:charRg st="5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32">
                                            <p:txEl>
                                              <p:charRg st="55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>
                                            <p:txEl>
                                              <p:charRg st="117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32">
                                            <p:txEl>
                                              <p:charRg st="117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2" grpId="0" uiExpand="0" build="p" bldLvl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3" name=""/>
          <p:cNvSpPr/>
          <p:nvPr>
            <p:ph type="body" sz="full" idx="1"/>
          </p:nvPr>
        </p:nvSpPr>
        <p:spPr>
          <a:xfrm rot="0">
            <a:off x="685800" y="0"/>
            <a:ext cx="7543800" cy="441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711200" latinLnBrk="1" lvl="0" marL="711200" rtl="0">
              <a:buClr>
                <a:schemeClr val="dk1"/>
              </a:buClr>
              <a:buFontTx/>
              <a:buAutoNum type="romanUcPeriod" startAt="1"/>
            </a:pPr>
            <a:endParaRPr altLang="en-US" sz="36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711200" latinLnBrk="1" lvl="0" marL="711200" rtl="0">
              <a:buNone/>
            </a:pPr>
            <a:r>
              <a:rPr altLang="en-US" sz="3600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Control of rabies in animals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None/>
            </a:pPr>
            <a:endParaRPr altLang="en-US" sz="36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711200" latinLnBrk="1" lvl="0" marL="711200" rtl="0">
              <a:buClr>
                <a:schemeClr val="dk1"/>
              </a:buClr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Tahoma" pitchFamily="34" charset="0"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Immunization of  domestic animals 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Tahoma" pitchFamily="34" charset="0"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Control of stray dogs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Tahoma" pitchFamily="34" charset="0"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In addition in rabies free countries, quarantine of imported animals for 6 months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Tahoma" pitchFamily="34" charset="0"/>
              <a:buAutoNum type="arabicPeriod" startAt="1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711200" latinLnBrk="1" lvl="0" marL="711200" rtl="0">
              <a:buClr>
                <a:schemeClr val="dk1"/>
              </a:buClr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</a:t>
            </a:r>
          </a:p>
          <a:p>
            <a:pPr algn="l" eaLnBrk="1" hangingPunct="1" indent="-711200" latinLnBrk="1" lvl="0" marL="711200" rtl="0">
              <a:buClr>
                <a:schemeClr val="dk1"/>
              </a:buClr>
              <a:buFont typeface="Wingdings" pitchFamily="2" charset="2"/>
              <a:buAutoNum type="arabicPeriod" startAt="1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711200" latinLnBrk="1" lvl="0" marL="711200" rtl="0">
              <a:buClr>
                <a:schemeClr val="dk1"/>
              </a:buClr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33">
                                            <p:txEl>
                                              <p:charRg st="1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3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33">
                                            <p:txEl>
                                              <p:charRg st="31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33">
                                            <p:txEl>
                                              <p:charRg st="3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73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33">
                                            <p:txEl>
                                              <p:charRg st="73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9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33">
                                            <p:txEl>
                                              <p:charRg st="95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179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33">
                                            <p:txEl>
                                              <p:charRg st="179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uiExpand="0" build="p" bldLvl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4" name=""/>
          <p:cNvSpPr/>
          <p:nvPr>
            <p:ph type="title" sz="full" idx="0"/>
          </p:nvPr>
        </p:nvSpPr>
        <p:spPr>
          <a:xfrm rot="0">
            <a:off x="228600" y="457200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3600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Prevention of Rabies in Man</a:t>
            </a:r>
          </a:p>
        </p:txBody>
      </p:sp>
      <p:sp>
        <p:nvSpPr>
          <p:cNvPr id="1048635" name=""/>
          <p:cNvSpPr/>
          <p:nvPr>
            <p:ph type="body" sz="full" idx="1"/>
          </p:nvPr>
        </p:nvSpPr>
        <p:spPr>
          <a:xfrm rot="0">
            <a:off x="762000" y="1600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457200" latinLnBrk="1" lvl="0" marL="45720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This can be done by: </a:t>
            </a:r>
          </a:p>
          <a:p>
            <a:pPr algn="l" eaLnBrk="1" hangingPunct="1" indent="-457200" latinLnBrk="1" lvl="0" marL="457200" rtl="0">
              <a:buFont typeface="Tahoma" pitchFamily="34" charset="0"/>
              <a:buAutoNum type="romanUcPeriod" startAt="1"/>
            </a:pPr>
            <a:r>
              <a:rPr altLang="en-US" lang="en-US"/>
              <a:t>General Precautions to Avoid exposures to the risk of Rabies</a:t>
            </a:r>
          </a:p>
          <a:p>
            <a:pPr algn="l" eaLnBrk="1" hangingPunct="1" indent="-457200" latinLnBrk="1" lvl="0" marL="457200" rtl="0">
              <a:buFont typeface="Tahoma" pitchFamily="34" charset="0"/>
              <a:buAutoNum type="romanU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Providing pre-exposure immunization to people at high risk for being exposed to rabies; and </a:t>
            </a:r>
          </a:p>
          <a:p>
            <a:pPr algn="l" eaLnBrk="1" hangingPunct="1" indent="-457200" latinLnBrk="1" lvl="0" marL="457200" rtl="0">
              <a:buFont typeface="Tahoma" pitchFamily="34" charset="0"/>
              <a:buAutoNum type="romanU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Giving post-exposure preventive measures to people who may have been exposed to the virus. </a:t>
            </a:r>
          </a:p>
          <a:p>
            <a:pPr algn="l" eaLnBrk="1" hangingPunct="1" indent="-457200" latinLnBrk="1" lvl="0" marL="457200" rtl="0">
              <a:buFont typeface="Wingdings" pitchFamily="2" charset="2"/>
              <a:buAutoNum type="romanUcPeriod" startAt="1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35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22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35">
                                            <p:txEl>
                                              <p:charRg st="22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8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35">
                                            <p:txEl>
                                              <p:charRg st="83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176" end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35">
                                            <p:txEl>
                                              <p:charRg st="176" end="2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 uiExpand="0" build="p" bldLvl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indent="-857250" lvl="0" marL="857250" rtl="0">
              <a:buFont typeface="Tahoma" pitchFamily="34" charset="0"/>
              <a:buAutoNum type="romanUcPeriod" startAt="1"/>
            </a:pPr>
            <a:r>
              <a:rPr altLang="en-US" b="0" sz="3200" lang="en-US">
                <a:solidFill>
                  <a:srgbClr val="FFFF00"/>
                </a:solidFill>
              </a:rPr>
              <a:t>General Precautions to Avoid Rabies Exposures</a:t>
            </a:r>
            <a:br/>
            <a:endParaRPr altLang="en-US" b="0" sz="3200" lang="en-US">
              <a:solidFill>
                <a:srgbClr val="FFFF00"/>
              </a:solidFill>
            </a:endParaRPr>
          </a:p>
        </p:txBody>
      </p:sp>
      <p:sp>
        <p:nvSpPr>
          <p:cNvPr id="1048637" name=""/>
          <p:cNvSpPr/>
          <p:nvPr>
            <p:ph sz="full" idx="1"/>
          </p:nvPr>
        </p:nvSpPr>
        <p:spPr>
          <a:xfrm rot="0">
            <a:off x="1066800" y="1371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lvl="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People should be advised to:</a:t>
            </a:r>
          </a:p>
          <a:p>
            <a:pPr algn="l" lvl="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1. 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Consider mammals larger than a rodent  especially wild animals, as potentially infected with rabies.</a:t>
            </a:r>
          </a:p>
          <a:p>
            <a:pPr algn="l" lvl="0" rtl="0"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2. Handle the following animals with extreme care : dogs, cats (especially feral dogs and cats), skunks, raccoons, foxes, and bats. </a:t>
            </a:r>
          </a:p>
          <a:p>
            <a:pPr algn="l" lvl="0" rtl="0"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3. Wear appropriate protective clothing, gloves, and eye protection when working with any of the above animals.</a:t>
            </a:r>
          </a:p>
          <a:p>
            <a:pPr algn="l" lvl="0" rtl="0"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lvl="0" rtl="0"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lvl="0" rtl="0"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lvl="0" rtl="0"/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7"/>
                                        <p:tgtEl>
                                          <p:spTgt spid="1048637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3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12"/>
                                        <p:tgtEl>
                                          <p:spTgt spid="1048637">
                                            <p:txEl>
                                              <p:charRg st="3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135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17"/>
                                        <p:tgtEl>
                                          <p:spTgt spid="1048637">
                                            <p:txEl>
                                              <p:charRg st="135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268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22"/>
                                        <p:tgtEl>
                                          <p:spTgt spid="1048637">
                                            <p:txEl>
                                              <p:charRg st="268" end="3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380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27"/>
                                        <p:tgtEl>
                                          <p:spTgt spid="1048637">
                                            <p:txEl>
                                              <p:charRg st="380" end="3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 uiExpand="0" build="p" bldLvl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lvl="0"/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39" name=""/>
          <p:cNvSpPr/>
          <p:nvPr>
            <p:ph sz="full" idx="1"/>
          </p:nvPr>
        </p:nvSpPr>
        <p:spPr>
          <a:xfrm rot="0">
            <a:off x="10668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indent="-514350" lvl="0" marL="514350" rtl="0">
              <a:buSzPct val="100000"/>
              <a:buFont typeface="Tahoma" pitchFamily="34" charset="0"/>
              <a:buAutoNum type="arabicPeriod" startAt="4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Report Immediately any bites or scratches from animals . So, bites or other exposures can be evaluated as soon as possible by a physician to ensure proper post-exposure treatment is administered promptly.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"/>
          <p:cNvSpPr/>
          <p:nvPr>
            <p:ph sz="full" idx="1"/>
          </p:nvPr>
        </p:nvSpPr>
        <p:spPr>
          <a:xfrm rot="0">
            <a:off x="1066800" y="990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571500" latinLnBrk="1" lvl="0" marL="571500" rtl="0">
              <a:buClr>
                <a:srgbClr val="FFFF00"/>
              </a:buClr>
              <a:buFont typeface="Tahoma" pitchFamily="34" charset="0"/>
              <a:buAutoNum type="romanUcPeriod" startAt="2"/>
            </a:pPr>
            <a:r>
              <a:rPr altLang="en-US" sz="3600" lang="en-US" u="sng">
                <a:solidFill>
                  <a:srgbClr val="FFFF00"/>
                </a:solidFill>
              </a:rPr>
              <a:t>Pre-exposure Prophylactic measures</a:t>
            </a:r>
            <a:r>
              <a:rPr altLang="en-US" sz="360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indent="-571500" latinLnBrk="1" lvl="0" marL="57150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All people at high risk of  exposure to rabies should receive pre-exposure vaccination which include:</a:t>
            </a:r>
          </a:p>
          <a:p>
            <a:pPr algn="l" eaLnBrk="1" hangingPunct="1" indent="-571500" latinLnBrk="1" lvl="0" marL="571500" rtl="0">
              <a:buFont typeface="Wingdings" pitchFamily="2" charset="2"/>
              <a:buChar char="Ø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3 doses of rabies vaccine</a:t>
            </a:r>
          </a:p>
          <a:p>
            <a:pPr algn="l" eaLnBrk="1" hangingPunct="1" indent="-571500" latinLnBrk="1" lvl="0" marL="57150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on days 0, 7, and 21 or 28</a:t>
            </a:r>
            <a:r>
              <a:rPr altLang="en-US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.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indent="-571500" latinLnBrk="1" lvl="0" marL="571500" rtl="0">
              <a:buFont typeface="Wingdings" pitchFamily="2" charset="2"/>
              <a:buChar char="Ø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Each dose is 1 ml given IM in the deltoid area -</a:t>
            </a:r>
          </a:p>
          <a:p>
            <a:pPr algn="l" eaLnBrk="1" hangingPunct="1" indent="-571500" latinLnBrk="1" lvl="0" marL="571500" rtl="0">
              <a:buNone/>
            </a:pPr>
            <a:endParaRPr altLang="en-US" lang="en-US">
              <a:solidFill>
                <a:srgbClr val="FFFF0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7"/>
                                        <p:tgtEl>
                                          <p:spTgt spid="1048640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36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12"/>
                                        <p:tgtEl>
                                          <p:spTgt spid="1048640">
                                            <p:txEl>
                                              <p:charRg st="36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13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17"/>
                                        <p:tgtEl>
                                          <p:spTgt spid="1048640">
                                            <p:txEl>
                                              <p:charRg st="139" end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167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22"/>
                                        <p:tgtEl>
                                          <p:spTgt spid="1048640">
                                            <p:txEl>
                                              <p:charRg st="167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202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dur="500" id="27"/>
                                        <p:tgtEl>
                                          <p:spTgt spid="1048640">
                                            <p:txEl>
                                              <p:charRg st="202" end="2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 uiExpand="0" build="p" bldLvl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40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Learning Objectives</a:t>
            </a:r>
          </a:p>
        </p:txBody>
      </p:sp>
      <p:sp>
        <p:nvSpPr>
          <p:cNvPr id="1048613" name=""/>
          <p:cNvSpPr/>
          <p:nvPr>
            <p:ph sz="full" idx="1"/>
          </p:nvPr>
        </p:nvSpPr>
        <p:spPr>
          <a:xfrm rot="0">
            <a:off x="1066800" y="1371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514350" latinLnBrk="1" lvl="0" marL="514350" rtl="0">
              <a:buFont typeface="Arial" pitchFamily="34" charset="0"/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At the end of this lecture you should :</a:t>
            </a:r>
          </a:p>
          <a:p>
            <a:pPr algn="l" eaLnBrk="1" hangingPunct="1" indent="-514350" latinLnBrk="1" lvl="0" marL="514350" rtl="0">
              <a:buSzPct val="100000"/>
              <a:buFont typeface="Tahoma" pitchFamily="34" charset="0"/>
              <a:buAutoNum type="arabicPeriod" startAt="1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Know the causative agent , reservoir of infection , mode of transmission, Incubation period, clinical presentation and outcome of infection.</a:t>
            </a:r>
          </a:p>
          <a:p>
            <a:pPr algn="l" eaLnBrk="1" hangingPunct="1" indent="-514350" latinLnBrk="1" lvl="0" marL="514350" rtl="0">
              <a:buSzPct val="100000"/>
              <a:buFont typeface="Tahoma" pitchFamily="34" charset="0"/>
              <a:buAutoNum type="arabicPeriod" startAt="1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Know the control measures of rabies</a:t>
            </a:r>
          </a:p>
          <a:p>
            <a:pPr algn="l" eaLnBrk="1" hangingPunct="1" indent="-514350" latinLnBrk="1" lvl="0" marL="514350" rtl="0">
              <a:buSzPct val="100000"/>
              <a:buFont typeface="Tahoma" pitchFamily="34" charset="0"/>
              <a:buAutoNum type="arabicPeriod" startAt="1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Have detailed knowledge regarding post-exposure prophylaxis for patients who may have been exposed to the disease through animal contact.</a:t>
            </a:r>
          </a:p>
          <a:p>
            <a:pPr algn="l" eaLnBrk="1" hangingPunct="1" indent="-514350" latinLnBrk="1" lvl="0" marL="514350" rtl="0">
              <a:buFont typeface="Arial" pitchFamily="34" charset="0"/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514350" latinLnBrk="1" lvl="0" marL="514350" rtl="0">
              <a:buFont typeface="Arial" pitchFamily="34" charset="0"/>
              <a:buNone/>
            </a:pPr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04861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04861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charRg st="4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048613">
                                            <p:txEl>
                                              <p:charRg st="4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1048613">
                                            <p:txEl>
                                              <p:charRg st="4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charRg st="181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1048613">
                                            <p:txEl>
                                              <p:charRg st="181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0"/>
                                        <p:tgtEl>
                                          <p:spTgt spid="1048613">
                                            <p:txEl>
                                              <p:charRg st="181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7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>
                                            <p:txEl>
                                              <p:charRg st="217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1048613">
                                            <p:txEl>
                                              <p:charRg st="217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048613">
                                            <p:txEl>
                                              <p:charRg st="217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 uiExpand="0" build="p" bldLvl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1" name=""/>
          <p:cNvSpPr/>
          <p:nvPr>
            <p:ph type="body" sz="full" idx="1"/>
          </p:nvPr>
        </p:nvSpPr>
        <p:spPr>
          <a:xfrm rot="0">
            <a:off x="990600" y="16764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457200" latinLnBrk="1" lvl="0" marL="457200" rtl="0">
              <a:buNone/>
            </a:pPr>
            <a:r>
              <a:rPr altLang="en-US" sz="3600" lang="en-US" u="sng"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</a:rPr>
              <a:t>Three types of vaccines are available</a:t>
            </a:r>
            <a:r>
              <a:rPr altLang="en-US" sz="3600" lang="en-US"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</a:rPr>
              <a:t>:</a:t>
            </a:r>
          </a:p>
          <a:p>
            <a:pPr algn="l" eaLnBrk="1" hangingPunct="1" indent="-457200" latinLnBrk="1" lvl="0" marL="457200" rtl="0"/>
            <a:endParaRPr altLang="en-US" sz="3600" lang="en-US">
              <a:effectLst>
                <a:outerShdw algn="tl" blurRad="38100" dir="2700000" dist="38100">
                  <a:srgbClr val="C0C0C0"/>
                </a:outerShdw>
              </a:effectLst>
              <a:latin typeface="Arial" pitchFamily="34" charset="0"/>
            </a:endParaRPr>
          </a:p>
          <a:p>
            <a:pPr algn="l" eaLnBrk="1" hangingPunct="1" indent="-457200" latinLnBrk="1" lvl="0" marL="45720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Human Diploid Cell Vaccine (HDCV)</a:t>
            </a:r>
          </a:p>
          <a:p>
            <a:pPr algn="l" eaLnBrk="1" hangingPunct="1" indent="-457200" latinLnBrk="1" lvl="0" marL="45720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Vaccine Adsorbed (RVA)</a:t>
            </a:r>
          </a:p>
          <a:p>
            <a:pPr algn="l" eaLnBrk="1" hangingPunct="1" indent="-457200" latinLnBrk="1" lvl="0" marL="45720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Purified Chick Embryo</a:t>
            </a:r>
            <a:br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Cell Culture Vaccine (PCECV)</a:t>
            </a:r>
            <a:br/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1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charRg st="4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1">
                                            <p:txEl>
                                              <p:charRg st="4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charRg st="7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41">
                                            <p:txEl>
                                              <p:charRg st="74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>
                                            <p:txEl>
                                              <p:charRg st="104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41">
                                            <p:txEl>
                                              <p:charRg st="104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 uiExpand="0" build="p" bldLvl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3600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The high risk groups are:</a:t>
            </a:r>
          </a:p>
        </p:txBody>
      </p:sp>
      <p:sp>
        <p:nvSpPr>
          <p:cNvPr id="1048643" name=""/>
          <p:cNvSpPr/>
          <p:nvPr>
            <p:ph type="body" sz="full" idx="1"/>
          </p:nvPr>
        </p:nvSpPr>
        <p:spPr>
          <a:xfrm rot="0">
            <a:off x="838200" y="18288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  <a:ea typeface="Tahoma" pitchFamily="34" charset="0"/>
              </a:rPr>
              <a:t>Veterinarians and their staffs</a:t>
            </a:r>
          </a:p>
          <a:p>
            <a:pPr algn="l" eaLnBrk="1" hangingPunct="1" latinLnBrk="1" lvl="0" rtl="0"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  <a:ea typeface="Tahoma" pitchFamily="34" charset="0"/>
              </a:rPr>
              <a:t>Animal control personnel</a:t>
            </a:r>
          </a:p>
          <a:p>
            <a:pPr algn="l" eaLnBrk="1" hangingPunct="1" latinLnBrk="1" lvl="0" rtl="0"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  <a:ea typeface="Tahoma" pitchFamily="34" charset="0"/>
              </a:rPr>
              <a:t>Laboratory workers doing rabies diagnostic tests</a:t>
            </a:r>
          </a:p>
          <a:p>
            <a:pPr algn="l" eaLnBrk="1" hangingPunct="1" latinLnBrk="1" lvl="0" rtl="0"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  <a:ea typeface="Tahoma" pitchFamily="34" charset="0"/>
              </a:rPr>
              <a:t>Persons who have frequent and close contact with wild animals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04864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048643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3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048643">
                                            <p:txEl>
                                              <p:charRg st="3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4"/>
                                        <p:tgtEl>
                                          <p:spTgt spid="1048643">
                                            <p:txEl>
                                              <p:charRg st="3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5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9"/>
                                        <p:tgtEl>
                                          <p:spTgt spid="1048643">
                                            <p:txEl>
                                              <p:charRg st="5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0"/>
                                        <p:tgtEl>
                                          <p:spTgt spid="1048643">
                                            <p:txEl>
                                              <p:charRg st="5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10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5"/>
                                        <p:tgtEl>
                                          <p:spTgt spid="1048643">
                                            <p:txEl>
                                              <p:charRg st="10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048643">
                                            <p:txEl>
                                              <p:charRg st="106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762000" y="-136525"/>
            <a:ext cx="7543800" cy="1812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indent="-838200" latinLnBrk="1" lvl="0" marL="838200" rtl="0">
              <a:buFont typeface="Tahoma" pitchFamily="34" charset="0"/>
              <a:buAutoNum type="romanUcPeriod" startAt="3"/>
            </a:pPr>
            <a:r>
              <a:rPr altLang="en-US" b="0" sz="3200" lang="en-US" u="sng">
                <a:effectLst>
                  <a:outerShdw algn="tl" blurRad="38100" dir="2700000" dist="38100">
                    <a:srgbClr val="C0C0C0"/>
                  </a:outerShdw>
                </a:effectLst>
                <a:ea typeface="Tahoma" pitchFamily="34" charset="0"/>
              </a:rPr>
              <a:t>Post-exposure Prophylaxis</a:t>
            </a:r>
            <a:r>
              <a:rPr altLang="en-US" sz="4000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48645" name=""/>
          <p:cNvSpPr/>
          <p:nvPr>
            <p:ph type="body" sz="full" idx="1"/>
          </p:nvPr>
        </p:nvSpPr>
        <p:spPr>
          <a:xfrm rot="0">
            <a:off x="914400" y="16764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609600" latinLnBrk="1" lvl="0" marL="609600" rtl="0">
              <a:lnSpc>
                <a:spcPct val="80000"/>
              </a:lnSpc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This is for people who may have been exposed to the virus (after animal bite)</a:t>
            </a:r>
            <a:br/>
            <a:r>
              <a:rPr altLang="en-US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This includes :</a:t>
            </a:r>
          </a:p>
          <a:p>
            <a:pPr algn="l" eaLnBrk="1" hangingPunct="1" indent="-609600" latinLnBrk="1" lvl="0" marL="609600" rtl="0">
              <a:lnSpc>
                <a:spcPct val="80000"/>
              </a:lnSpc>
              <a:buSzPct val="100000"/>
              <a:buFont typeface="Tahoma" pitchFamily="34" charset="0"/>
              <a:buAutoNum type="arabicPeriod" startAt="1"/>
            </a:pPr>
            <a:r>
              <a:rPr altLang="en-US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Prompt local treatment of the wound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Local wound care ( thorough cleansing of the site with soap and water)</a:t>
            </a:r>
            <a:r>
              <a:rPr altLang="en-US" lang="ar-SA">
                <a:effectLst>
                  <a:outerShdw algn="tl" blurRad="38100" dir="2700000" dist="38100">
                    <a:srgbClr val="C0C0C0"/>
                  </a:outerShdw>
                </a:effectLst>
              </a:rPr>
              <a:t>.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Bite wounds are not sutured unless very severe due to the high risk of bacterial infection.</a:t>
            </a:r>
          </a:p>
          <a:p>
            <a:pPr algn="l" eaLnBrk="1" hangingPunct="1" indent="-609600" latinLnBrk="1" lvl="0" marL="609600" rtl="0">
              <a:lnSpc>
                <a:spcPct val="80000"/>
              </a:lnSpc>
              <a:buNone/>
            </a:pPr>
            <a:endParaRPr altLang="en-US" lang="ar-IQ" u="sng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lnSpc>
                <a:spcPct val="80000"/>
              </a:lnSpc>
              <a:buClr>
                <a:schemeClr val="dk1"/>
              </a:buClr>
              <a:buNone/>
            </a:pPr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5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>
                                            <p:txEl>
                                              <p:charRg st="94" end="2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5">
                                            <p:txEl>
                                              <p:charRg st="94" end="2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5" grpId="0" uiExpand="0" build="p" bldLvl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lvl="0"/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47" name=""/>
          <p:cNvSpPr/>
          <p:nvPr>
            <p:ph sz="full" idx="1"/>
          </p:nvPr>
        </p:nvSpPr>
        <p:spPr>
          <a:xfrm rot="0">
            <a:off x="10668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609600" latinLnBrk="1" lvl="0" marL="609600" rtl="0">
              <a:lnSpc>
                <a:spcPct val="80000"/>
              </a:lnSpc>
              <a:buClr>
                <a:schemeClr val="dk1"/>
              </a:buClr>
              <a:buFont typeface="Tahoma" pitchFamily="34" charset="0"/>
              <a:buAutoNum type="arabicPeriod" startAt="2"/>
            </a:pPr>
            <a:r>
              <a:rPr altLang="en-US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Passive immunization with rabies immunoglobulin </a:t>
            </a:r>
          </a:p>
          <a:p>
            <a:pPr algn="l" eaLnBrk="1" hangingPunct="1" indent="-609600" latinLnBrk="1" lvl="0" marL="609600" rtl="0">
              <a:lnSpc>
                <a:spcPct val="80000"/>
              </a:lnSpc>
              <a:buClr>
                <a:schemeClr val="dk1"/>
              </a:buClr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Provision of passive immunity by Human Rabies immunoglobulin (HRIG) ,20 IU /kg body wt , half the dose in and around the wound and the other half IM </a:t>
            </a:r>
          </a:p>
          <a:p>
            <a:pPr indent="-609600" lvl="0" marL="609600"/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8" name=""/>
          <p:cNvSpPr/>
          <p:nvPr>
            <p:ph type="body" sz="full" idx="1"/>
          </p:nvPr>
        </p:nvSpPr>
        <p:spPr>
          <a:xfrm rot="0">
            <a:off x="990600" y="1371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3"/>
            </a:pPr>
            <a:r>
              <a:rPr altLang="en-US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Active immunization with vaccine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Vaccination: five 1 ml doses of rabies vaccine given IM in the deltoid area, on days 0,3,7,14 and 28  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3"/>
            </a:pPr>
            <a:r>
              <a:rPr altLang="en-US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Booster dose of Tetanus toxoid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vaccine should be given if indicated 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3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Antibiotics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to prevent secondary infection 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Char char="•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8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136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8">
                                            <p:txEl>
                                              <p:charRg st="136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205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48">
                                            <p:txEl>
                                              <p:charRg st="205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8" grpId="0" uiExpand="0" build="p" bldLvl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9" name=""/>
          <p:cNvSpPr/>
          <p:nvPr>
            <p:ph type="body" sz="full" idx="1"/>
          </p:nvPr>
        </p:nvSpPr>
        <p:spPr>
          <a:xfrm rot="0">
            <a:off x="762000" y="6096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609600" latinLnBrk="1" lvl="0" marL="609600" rtl="0">
              <a:buClr>
                <a:schemeClr val="dk1"/>
              </a:buClr>
              <a:buFontTx/>
              <a:buNone/>
            </a:pPr>
            <a:endParaRPr altLang="en-US" b="1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None/>
            </a:pPr>
            <a:r>
              <a:rPr altLang="en-US" sz="3600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If Previously vaccinated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Local wound care, Tetanus toxoid, and antibiotics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No need for HRIG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FontTx/>
              <a:buAutoNum type="arabicPeriod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Vaccination: two doses ,on days 0,3</a:t>
            </a:r>
          </a:p>
          <a:p>
            <a:pPr algn="l" eaLnBrk="1" hangingPunct="1" indent="-609600" latinLnBrk="1" lvl="0" marL="609600" rtl="0">
              <a:buClr>
                <a:schemeClr val="dk1"/>
              </a:buClr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Clr>
                <a:schemeClr val="dk1"/>
              </a:buClr>
              <a:buNone/>
            </a:pPr>
            <a:endParaRPr altLang="en-US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None/>
            </a:pPr>
            <a:r>
              <a:rPr altLang="en-US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charRg st="1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49">
                                            <p:txEl>
                                              <p:charRg st="1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charRg st="2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49">
                                            <p:txEl>
                                              <p:charRg st="26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49">
                                            <p:txEl>
                                              <p:charRg st="76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charRg st="9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49">
                                            <p:txEl>
                                              <p:charRg st="94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>
                                            <p:txEl>
                                              <p:charRg st="13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49">
                                            <p:txEl>
                                              <p:charRg st="132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 uiExpand="0" build="p" bldLvl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990600" y="153987"/>
          <a:ext cx="7543800" cy="6486525"/>
        </p:xfrm>
        <a:graphic>
          <a:graphicData uri="http://schemas.openxmlformats.org/drawingml/2006/table">
            <a:tbl>
              <a:tblPr/>
              <a:tblGrid>
                <a:gridCol w="1079500"/>
                <a:gridCol w="1074737"/>
                <a:gridCol w="1079500"/>
                <a:gridCol w="1076325"/>
                <a:gridCol w="1079500"/>
                <a:gridCol w="1074737"/>
                <a:gridCol w="1079500"/>
              </a:tblGrid>
              <a:tr h="1122362">
                <a:tc gridSpan="7"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32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Post-exposure Prophylaxis Regimens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  <a:tc hMerge="1">
                  <a:txBody>
                    <a:bodyPr/>
                    <a:p>
                      <a:endParaRPr sz="2800"/>
                    </a:p>
                  </a:txBody>
                </a:tc>
              </a:tr>
              <a:tr h="517525">
                <a:tc rowSpan="4"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Not</a:t>
                      </a:r>
                      <a:br/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Previously</a:t>
                      </a:r>
                      <a:br/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Vaccinated: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Day0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Day3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Day7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Day14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Day28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3912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wound care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7525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HRIG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3912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Vaccine 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7525">
                <a:tc rowSpan="4"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Previously</a:t>
                      </a:r>
                      <a:br/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Vaccinated: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4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en-US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2325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wound care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519112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HRIG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en-US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</a:endParaRP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2325">
                <a:tc vMerge="1">
                  <a:txBody>
                    <a:bodyPr/>
                    <a:p>
                      <a:endParaRPr sz="2800"/>
                    </a:p>
                  </a:txBody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Vaccine  </a:t>
                      </a: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ct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x</a:t>
                      </a:r>
                    </a:p>
                  </a:txBody>
                  <a:tcPr marL="91440" marR="91440" marT="45720" marB="45720" anchor="ctr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800" lang="ar-SA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b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9" name=""/>
          <p:cNvSpPr/>
          <p:nvPr>
            <p:ph type="body" sz="half" idx="1"/>
          </p:nvPr>
        </p:nvSpPr>
        <p:spPr>
          <a:xfrm rot="0">
            <a:off x="1066800" y="0"/>
            <a:ext cx="7543800" cy="1981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Font typeface="Wingdings" pitchFamily="2" charset="2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Font typeface="Wingdings" pitchFamily="2" charset="2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n"/>
              <a:defRPr sz="1800">
                <a:solidFill>
                  <a:schemeClr val="dk1"/>
                </a:solidFill>
              </a:defRPr>
            </a:lvl5pPr>
          </a:lstStyle>
          <a:p>
            <a:pPr algn="l" eaLnBrk="1" hangingPunct="1" latinLnBrk="1" lvl="0" rtl="0">
              <a:buNone/>
            </a:pPr>
            <a:r>
              <a:rPr altLang="en-US" sz="32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Post exposure prophylaxis for rabies</a:t>
            </a:r>
          </a:p>
          <a:p>
            <a:pPr algn="l" eaLnBrk="1" hangingPunct="1" latinLnBrk="1" lvl="0" rtl="0"/>
            <a:endParaRPr altLang="en-US" lang="en-US">
              <a:solidFill>
                <a:srgbClr val="FF330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1066800" y="685800"/>
          <a:ext cx="7543800" cy="5394325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  <a:gridCol w="2514600"/>
              </a:tblGrid>
              <a:tr h="1371600"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Animal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Condition of animal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8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Post exposure prophylaxis(PEP)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1554162"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Dog &amp;cat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Healthy &amp; available for observation for 10 days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PEP at first sign of rabies in dog or cat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3912"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400" lang="en-US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Rabid or suspected Rabid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PEP immediately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2325">
                <a:tc>
                  <a:txBody>
                    <a:bodyPr/>
                    <a:p>
                      <a:pPr algn="r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endParaRPr altLang="en-US" sz="2400" lang="en-US">
                        <a:effectLst>
                          <a:outerShdw algn="tl" blurRad="38100" dir="2700000" dist="38100">
                            <a:srgbClr val="C0C0C0"/>
                          </a:outerShdw>
                        </a:effectLst>
                      </a:endParaRP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Escaped and cannot be found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PEP immediately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  <a:tr h="822325"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Wild animals</a:t>
                      </a:r>
                    </a:p>
                  </a:txBody>
                  <a:tcPr marL="91440" marR="91440" marT="45720" marB="45720" anchor="t" vert="horz">
                    <a:lnL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Regarded as rabid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  <a:tc>
                  <a:txBody>
                    <a:bodyPr/>
                    <a:p>
                      <a:pPr algn="l" eaLnBrk="1" hangingPunct="1" latinLnBrk="1" lvl="0" rtl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</a:pPr>
                      <a:r>
                        <a:rPr altLang="en-US" b="0" sz="2400" lang="en-US">
                          <a:solidFill>
                            <a:schemeClr val="dk1"/>
                          </a:solidFill>
                          <a:effectLst>
                            <a:outerShdw algn="tl" blurRad="38100" dir="2700000" dist="38100">
                              <a:srgbClr val="C0C0C0"/>
                            </a:outerShdw>
                          </a:effectLst>
                        </a:rPr>
                        <a:t> PEP immediately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28575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2" name="" descr="roses5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627187" y="647700"/>
            <a:ext cx="5753100" cy="6021387"/>
          </a:xfrm>
          <a:prstGeom prst="rect"/>
          <a:noFill/>
          <a:ln>
            <a:noFill/>
          </a:ln>
        </p:spPr>
      </p:pic>
      <p:sp>
        <p:nvSpPr>
          <p:cNvPr id="1048748" name=""/>
          <p:cNvSpPr/>
          <p:nvPr/>
        </p:nvSpPr>
        <p:spPr>
          <a:xfrm rot="0">
            <a:off x="0" y="3208337"/>
            <a:ext cx="9144000" cy="1016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ctr" lvl="0"/>
            <a:r>
              <a:rPr altLang="en-US" b="1" sz="6000" lang="en-US">
                <a:effectLst>
                  <a:outerShdw algn="tl" blurRad="38100" dir="2700000" dist="38100">
                    <a:srgbClr val="C0C0C0"/>
                  </a:outerShdw>
                </a:effectLst>
                <a:latin typeface="Arial Unicode MS" pitchFamily="34" charset="-128"/>
                <a:ea typeface="Times New Roman (Arabic)" pitchFamily="0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74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" fill="hold" id="7"/>
                                        <p:tgtEl>
                                          <p:spTgt spid="104874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8" grpId="0" uiExpand="0" build="p" bldLvl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body" sz="full" idx="1"/>
          </p:nvPr>
        </p:nvSpPr>
        <p:spPr>
          <a:xfrm rot="0">
            <a:off x="381000" y="609600"/>
            <a:ext cx="8229600" cy="5486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lnSpc>
                <a:spcPct val="80000"/>
              </a:lnSpc>
              <a:buNone/>
            </a:pPr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Rabies:</a:t>
            </a:r>
          </a:p>
          <a:p>
            <a:pPr algn="l" eaLnBrk="1" hangingPunct="1" latinLnBrk="1" lvl="0" rtl="0">
              <a:lnSpc>
                <a:spcPct val="80000"/>
              </a:lnSpc>
              <a:buSzPct val="100000"/>
              <a:buFont typeface="Tahoma" pitchFamily="34" charset="0"/>
              <a:buChar char="●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is acute viral infection of the central nervous system. It is primarily a disease of animals, affecting both wild and domestic animals but it can be transmitted to humans. </a:t>
            </a:r>
          </a:p>
          <a:p>
            <a:pPr algn="l" eaLnBrk="1" hangingPunct="1" latinLnBrk="1" lvl="0" rtl="0">
              <a:lnSpc>
                <a:spcPct val="80000"/>
              </a:lnSpc>
              <a:buNone/>
            </a:pPr>
            <a:endParaRPr altLang="en-US" lang="en-US" u="sng">
              <a:solidFill>
                <a:srgbClr val="FFFF00"/>
              </a:solidFill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 rtl="0">
              <a:lnSpc>
                <a:spcPct val="80000"/>
              </a:lnSpc>
              <a:buNone/>
            </a:pPr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Causative Agent:</a:t>
            </a:r>
            <a:r>
              <a:rPr altLang="en-US" b="1" sz="2800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latinLnBrk="1" lvl="1" rtl="0">
              <a:lnSpc>
                <a:spcPct val="90000"/>
              </a:lnSpc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virus</a:t>
            </a:r>
          </a:p>
          <a:p>
            <a:pPr algn="l" eaLnBrk="1" hangingPunct="1" latinLnBrk="1" lvl="2" rtl="0">
              <a:lnSpc>
                <a:spcPct val="90000"/>
              </a:lnSpc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Member of rhabdo-virus family</a:t>
            </a:r>
          </a:p>
          <a:p>
            <a:pPr algn="l" eaLnBrk="1" hangingPunct="1" latinLnBrk="1" lvl="2" rtl="0">
              <a:lnSpc>
                <a:spcPct val="90000"/>
              </a:lnSpc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Enveloped, single-stranded RNA genome</a:t>
            </a:r>
          </a:p>
          <a:p>
            <a:pPr algn="l" eaLnBrk="1" hangingPunct="1" latinLnBrk="1" lvl="2" rtl="0">
              <a:lnSpc>
                <a:spcPct val="90000"/>
              </a:lnSpc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Bullet shaped</a:t>
            </a:r>
          </a:p>
          <a:p>
            <a:pPr algn="l" eaLnBrk="1" hangingPunct="1" latinLnBrk="1" lvl="2" rtl="0">
              <a:lnSpc>
                <a:spcPct val="90000"/>
              </a:lnSpc>
              <a:buNone/>
            </a:pPr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 rtl="0">
              <a:lnSpc>
                <a:spcPct val="80000"/>
              </a:lnSpc>
              <a:buSzPct val="100000"/>
              <a:buFont typeface="Tahoma" pitchFamily="34" charset="0"/>
              <a:buChar char="◊"/>
            </a:pPr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1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8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16">
                                            <p:txEl>
                                              <p:charRg st="8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18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16">
                                            <p:txEl>
                                              <p:charRg st="189" end="2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207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0"/>
                                        <p:tgtEl>
                                          <p:spTgt spid="1048616">
                                            <p:txEl>
                                              <p:charRg st="207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220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3"/>
                                        <p:tgtEl>
                                          <p:spTgt spid="1048616">
                                            <p:txEl>
                                              <p:charRg st="220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250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6"/>
                                        <p:tgtEl>
                                          <p:spTgt spid="1048616">
                                            <p:txEl>
                                              <p:charRg st="250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charRg st="288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9"/>
                                        <p:tgtEl>
                                          <p:spTgt spid="1048616">
                                            <p:txEl>
                                              <p:charRg st="288" end="3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0" uiExpand="0" build="p" bldLvl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"/>
          <p:cNvSpPr/>
          <p:nvPr>
            <p:ph type="title" sz="full" idx="0"/>
          </p:nvPr>
        </p:nvSpPr>
        <p:spPr>
          <a:xfrm rot="0">
            <a:off x="10668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lvl="0"/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Reservoir of infection:</a:t>
            </a:r>
          </a:p>
        </p:txBody>
      </p:sp>
      <p:sp>
        <p:nvSpPr>
          <p:cNvPr id="1048618" name=""/>
          <p:cNvSpPr/>
          <p:nvPr>
            <p:ph sz="full" idx="1"/>
          </p:nvPr>
        </p:nvSpPr>
        <p:spPr>
          <a:xfrm rot="0">
            <a:off x="10668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lnSpc>
                <a:spcPct val="80000"/>
              </a:lnSpc>
              <a:buSzPct val="100000"/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latinLnBrk="1" lvl="0" rtl="0">
              <a:lnSpc>
                <a:spcPct val="80000"/>
              </a:lnSpc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Domestic &amp; wild animals mainly dogs, foxes, wolves, cats, bats, jackals , raccoons, Skunks , Cattle ...etc</a:t>
            </a:r>
          </a:p>
          <a:p>
            <a:pPr lvl="0"/>
            <a:endParaRPr altLang="en-US" lang="ar-SA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"/>
          <p:cNvSpPr/>
          <p:nvPr>
            <p:ph type="title" sz="full" idx="0"/>
          </p:nvPr>
        </p:nvSpPr>
        <p:spPr>
          <a:xfrm rot="0">
            <a:off x="838200" y="304800"/>
            <a:ext cx="7543800" cy="14319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1" sz="4400" i="0" u="none">
                <a:solidFill>
                  <a:schemeClr val="lt2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</a:lstStyle>
          <a:p>
            <a:pPr eaLnBrk="1" hangingPunct="1" latinLnBrk="1" lvl="0"/>
            <a:r>
              <a:rPr altLang="en-US" b="0" sz="3600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Epidemiology</a:t>
            </a:r>
          </a:p>
        </p:txBody>
      </p:sp>
      <p:sp>
        <p:nvSpPr>
          <p:cNvPr id="1048620" name=""/>
          <p:cNvSpPr/>
          <p:nvPr>
            <p:ph type="body" sz="full" idx="1"/>
          </p:nvPr>
        </p:nvSpPr>
        <p:spPr>
          <a:xfrm rot="0">
            <a:off x="9144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lnSpc>
                <a:spcPct val="90000"/>
              </a:lnSpc>
              <a:buClr>
                <a:schemeClr val="dk1"/>
              </a:buClr>
              <a:buSzPct val="150000"/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World wide distribution</a:t>
            </a:r>
          </a:p>
          <a:p>
            <a:pPr algn="l" eaLnBrk="1" hangingPunct="1" latinLnBrk="1" lvl="0" rtl="0">
              <a:lnSpc>
                <a:spcPct val="90000"/>
              </a:lnSpc>
              <a:buClr>
                <a:schemeClr val="dk1"/>
              </a:buClr>
              <a:buSzPct val="150000"/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It is estimated that approximately </a:t>
            </a:r>
          </a:p>
          <a:p>
            <a:pPr algn="l" eaLnBrk="1" hangingPunct="1" latinLnBrk="1" lvl="0" rtl="0">
              <a:lnSpc>
                <a:spcPct val="90000"/>
              </a:lnSpc>
              <a:buClr>
                <a:schemeClr val="dk1"/>
              </a:buClr>
              <a:buSzPct val="150000"/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55 000 persons die of rabies each year. </a:t>
            </a:r>
          </a:p>
          <a:p>
            <a:pPr algn="l" eaLnBrk="1" hangingPunct="1" latinLnBrk="1" lvl="0" rtl="0">
              <a:lnSpc>
                <a:spcPct val="90000"/>
              </a:lnSpc>
              <a:buClr>
                <a:schemeClr val="dk1"/>
              </a:buClr>
              <a:buSzPct val="150000"/>
              <a:buFont typeface="Wingdings" pitchFamily="2" charset="2"/>
              <a:buChar char="§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The regions most affected are tropical developing countries within Asia, Africa and Latin America, where over 99% of all human rabies deaths occur.</a:t>
            </a:r>
          </a:p>
          <a:p>
            <a:pPr algn="l" eaLnBrk="1" hangingPunct="1" latinLnBrk="1" lvl="0" rtl="0">
              <a:lnSpc>
                <a:spcPct val="90000"/>
              </a:lnSpc>
              <a:buClr>
                <a:schemeClr val="dk1"/>
              </a:buClr>
              <a:buSzPct val="150000"/>
              <a:buNone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 rtl="0">
              <a:lnSpc>
                <a:spcPct val="90000"/>
              </a:lnSpc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latinLnBrk="1" lvl="0" rtl="0">
              <a:lnSpc>
                <a:spcPct val="90000"/>
              </a:lnSpc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24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0">
                                            <p:txEl>
                                              <p:charRg st="24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6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0">
                                            <p:txEl>
                                              <p:charRg st="60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104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20">
                                            <p:txEl>
                                              <p:charRg st="104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charRg st="253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20">
                                            <p:txEl>
                                              <p:charRg st="253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 uiExpand="0" build="p" bldLvl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"/>
          <p:cNvSpPr/>
          <p:nvPr>
            <p:ph type="body" sz="full" idx="1"/>
          </p:nvPr>
        </p:nvSpPr>
        <p:spPr>
          <a:xfrm rot="0">
            <a:off x="381000" y="-228600"/>
            <a:ext cx="8229600" cy="7239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lnSpc>
                <a:spcPct val="80000"/>
              </a:lnSpc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latinLnBrk="1" lvl="0" rtl="0">
              <a:lnSpc>
                <a:spcPct val="80000"/>
              </a:lnSpc>
              <a:buNone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sz="4000" lang="en-US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In Animals</a:t>
            </a: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altLang="en-US" sz="32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altLang="en-US" sz="32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is a zoonosis which is prevalent in wildlife(natural world_). The main animals involved differs from continent to continent.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Europe        foxes , bats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Middle East  Wolves, dogs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Asia             dogs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Africa           dogs, mongoose    </a:t>
            </a:r>
          </a:p>
          <a:p>
            <a:pPr algn="l" eaLnBrk="1" hangingPunct="1" latinLnBrk="1" lvl="0" rtl="0"/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N America    foxes, skunks, raccoons,</a:t>
            </a:r>
          </a:p>
          <a:p>
            <a:pPr algn="l" eaLnBrk="1" hangingPunct="1" latinLnBrk="1" lvl="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    insectivorous bats</a:t>
            </a:r>
          </a:p>
          <a:p>
            <a:pPr algn="l" eaLnBrk="1" hangingPunct="1" latinLnBrk="1" lvl="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S America       dogs, vampire bats</a:t>
            </a:r>
          </a:p>
          <a:p>
            <a:pPr algn="l" eaLnBrk="1" hangingPunct="1" latinLnBrk="1" lvl="0" rtl="0"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altLang="en-US" sz="32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342900" latinLnBrk="1" lvl="1" marL="342900" rtl="0">
              <a:lnSpc>
                <a:spcPct val="80000"/>
              </a:lnSpc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altLang="en-US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latinLnBrk="1" lvl="0" rtl="0">
              <a:lnSpc>
                <a:spcPct val="80000"/>
              </a:lnSpc>
            </a:pPr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1">
                                            <p:txEl>
                                              <p:charRg st="2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15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5"/>
                                        <p:tgtEl>
                                          <p:spTgt spid="1048621">
                                            <p:txEl>
                                              <p:charRg st="15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147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0"/>
                                        <p:tgtEl>
                                          <p:spTgt spid="1048621">
                                            <p:txEl>
                                              <p:charRg st="147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5"/>
                                        <p:tgtEl>
                                          <p:spTgt spid="1048621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00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0"/>
                                        <p:tgtEl>
                                          <p:spTgt spid="1048621">
                                            <p:txEl>
                                              <p:charRg st="200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22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5"/>
                                        <p:tgtEl>
                                          <p:spTgt spid="1048621">
                                            <p:txEl>
                                              <p:charRg st="222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58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0"/>
                                        <p:tgtEl>
                                          <p:spTgt spid="1048621">
                                            <p:txEl>
                                              <p:charRg st="258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9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45"/>
                                        <p:tgtEl>
                                          <p:spTgt spid="1048621">
                                            <p:txEl>
                                              <p:charRg st="296" end="3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8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336" end="3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0"/>
                                        <p:tgtEl>
                                          <p:spTgt spid="1048621">
                                            <p:txEl>
                                              <p:charRg st="336" end="3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371" end="3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55"/>
                                        <p:tgtEl>
                                          <p:spTgt spid="1048621">
                                            <p:txEl>
                                              <p:charRg st="371" end="3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uiExpand="0" build="p" bldLvl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body" sz="full" idx="1"/>
          </p:nvPr>
        </p:nvSpPr>
        <p:spPr>
          <a:xfrm rot="0">
            <a:off x="838200" y="1981200"/>
            <a:ext cx="7543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latinLnBrk="1" lvl="0" rtl="0">
              <a:lnSpc>
                <a:spcPct val="80000"/>
              </a:lnSpc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In many industrialized countries, animal rabies has been brought under control.</a:t>
            </a:r>
          </a:p>
          <a:p>
            <a:pPr algn="l" eaLnBrk="1" hangingPunct="1" latinLnBrk="1" lvl="0" rtl="0">
              <a:lnSpc>
                <a:spcPct val="80000"/>
              </a:lnSpc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WHO considers some countries  as Rabies free countries like: UK, Iceland , Japan , Spain, Portugal, Greece, Sweden, Finland and Norway.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2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charRg st="80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2">
                                            <p:txEl>
                                              <p:charRg st="80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2" grpId="0" uiExpand="0" build="p" bldLvl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3" name=""/>
          <p:cNvSpPr/>
          <p:nvPr>
            <p:ph type="body" sz="full" idx="1"/>
          </p:nvPr>
        </p:nvSpPr>
        <p:spPr>
          <a:xfrm rot="0">
            <a:off x="457200" y="9144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533400" latinLnBrk="1" lvl="0" marL="533400" rtl="0">
              <a:lnSpc>
                <a:spcPct val="80000"/>
              </a:lnSpc>
              <a:buNone/>
            </a:pPr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Transmission:</a:t>
            </a:r>
          </a:p>
          <a:p>
            <a:pPr algn="l" eaLnBrk="1" hangingPunct="1" indent="-533400" latinLnBrk="1" lvl="0" marL="533400" rtl="0">
              <a:lnSpc>
                <a:spcPct val="80000"/>
              </a:lnSpc>
              <a:buNone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Rabies virus which is present in the saliva of  infected animals can be transmitted to humans by:</a:t>
            </a:r>
          </a:p>
          <a:p>
            <a:pPr algn="l" eaLnBrk="1" hangingPunct="1" indent="-533400" latinLnBrk="1" lvl="0" marL="533400" rtl="0">
              <a:lnSpc>
                <a:spcPct val="80000"/>
              </a:lnSpc>
              <a:buFont typeface="Wingdings" pitchFamily="2" charset="2"/>
              <a:buAutoNum type="arabicPeriod" startAt="1"/>
            </a:pPr>
            <a:r>
              <a:rPr altLang="en-US" sz="2800" lang="en-US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A bite or scratch that punctures the victim's skin.</a:t>
            </a:r>
            <a:r>
              <a:rPr altLang="en-US" lang="en-US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  <a:p>
            <a:pPr algn="l" eaLnBrk="1" hangingPunct="1" indent="-533400" latinLnBrk="1" lvl="0" marL="533400" rtl="0">
              <a:lnSpc>
                <a:spcPct val="80000"/>
              </a:lnSpc>
              <a:buFont typeface="Wingdings" pitchFamily="2" charset="2"/>
              <a:buAutoNum type="arabicPeriod" startAt="1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Airborne transmission in bats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</a:rPr>
              <a:t>’</a:t>
            </a: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caves was also reported .</a:t>
            </a:r>
          </a:p>
          <a:p>
            <a:pPr algn="l" eaLnBrk="1" hangingPunct="1" indent="-533400" latinLnBrk="1" lvl="0" marL="533400" rtl="0">
              <a:lnSpc>
                <a:spcPct val="80000"/>
              </a:lnSpc>
              <a:buFont typeface="Wingdings" pitchFamily="2" charset="2"/>
              <a:buAutoNum type="arabicPeriod" startAt="1"/>
            </a:pPr>
            <a:r>
              <a:rPr altLang="en-US" sz="2800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 Human rabies transmitted by corneal transplant was also reported</a:t>
            </a:r>
          </a:p>
          <a:p>
            <a:pPr algn="l" eaLnBrk="1" hangingPunct="1" indent="-533400" latinLnBrk="1" lvl="0" marL="533400" rtl="0">
              <a:lnSpc>
                <a:spcPct val="80000"/>
              </a:lnSpc>
              <a:buFont typeface="Wingdings" pitchFamily="2" charset="2"/>
              <a:buAutoNum type="arabicPeriod" startAt="1"/>
            </a:pPr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533400" latinLnBrk="1" lvl="0" marL="533400" rtl="0">
              <a:lnSpc>
                <a:spcPct val="80000"/>
              </a:lnSpc>
              <a:buNone/>
            </a:pPr>
            <a:r>
              <a:rPr altLang="en-US" sz="28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3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14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3">
                                            <p:txEl>
                                              <p:charRg st="14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3">
                                            <p:txEl>
                                              <p:charRg st="112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165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23">
                                            <p:txEl>
                                              <p:charRg st="165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222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23">
                                            <p:txEl>
                                              <p:charRg st="222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>
                                            <p:txEl>
                                              <p:charRg st="289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32"/>
                                        <p:tgtEl>
                                          <p:spTgt spid="1048623">
                                            <p:txEl>
                                              <p:charRg st="289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 uiExpand="0" build="p" bldLvl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>
            <p:ph type="body" sz="full" idx="1"/>
          </p:nvPr>
        </p:nvSpPr>
        <p:spPr>
          <a:xfrm rot="0">
            <a:off x="685800" y="533400"/>
            <a:ext cx="8229600" cy="47545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dk1"/>
              </a:buClr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ahoma" pitchFamily="34" charset="0"/>
                <a:ea typeface="Arial" pitchFamily="34" charset="0"/>
                <a:sym typeface="Tahoma" pitchFamily="34" charset="0"/>
              </a:defRPr>
            </a:lvl5pPr>
          </a:lstStyle>
          <a:p>
            <a:pPr algn="l" eaLnBrk="1" hangingPunct="1" indent="-609600" latinLnBrk="1" lvl="0" marL="609600" rtl="0">
              <a:buNone/>
            </a:pPr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Incubation Period:</a:t>
            </a:r>
            <a:r>
              <a:rPr altLang="en-US" b="1" lang="en-US" u="sng">
                <a:effectLst>
                  <a:outerShdw algn="tl" blurRad="38100" dir="2700000" dist="38100">
                    <a:srgbClr val="C0C0C0"/>
                  </a:outerShdw>
                </a:effectLst>
              </a:rPr>
              <a:t> </a:t>
            </a: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may vary from few days to several years (the average is 20 -90 days). </a:t>
            </a:r>
          </a:p>
          <a:p>
            <a:pPr algn="l" eaLnBrk="1" hangingPunct="1" indent="-609600" latinLnBrk="1" lvl="0" marL="609600" rtl="0">
              <a:buNone/>
            </a:pPr>
            <a:r>
              <a:rPr altLang="en-US" lang="en-US" u="sng">
                <a:solidFill>
                  <a:srgbClr val="FF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IP is influenced by:</a:t>
            </a:r>
          </a:p>
          <a:p>
            <a:pPr algn="l" eaLnBrk="1" hangingPunct="1" indent="-609600" latinLnBrk="1" lvl="0" marL="609600" rtl="0">
              <a:buFont typeface="Wingdings" pitchFamily="2" charset="2"/>
              <a:buAutoNum type="arabicParenR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Severity of the wound (size and depth of the wound)</a:t>
            </a:r>
          </a:p>
          <a:p>
            <a:pPr algn="l" eaLnBrk="1" hangingPunct="1" indent="-609600" latinLnBrk="1" lvl="0" marL="609600" rtl="0">
              <a:buFont typeface="Wingdings" pitchFamily="2" charset="2"/>
              <a:buAutoNum type="arabicParenR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Infective dose &amp; strain of the virus. </a:t>
            </a:r>
          </a:p>
          <a:p>
            <a:pPr algn="l" eaLnBrk="1" hangingPunct="1" indent="-609600" latinLnBrk="1" lvl="0" marL="609600" rtl="0">
              <a:buFont typeface="Wingdings" pitchFamily="2" charset="2"/>
              <a:buAutoNum type="arabicParenR" startAt="1"/>
            </a:pPr>
            <a:r>
              <a:rPr altLang="en-US" lang="en-US">
                <a:effectLst>
                  <a:outerShdw algn="tl" blurRad="38100" dir="2700000" dist="38100">
                    <a:srgbClr val="C0C0C0"/>
                  </a:outerShdw>
                </a:effectLst>
              </a:rPr>
              <a:t>Site of wound (degree of innervations and its distance from the brain - the farther from the brain, the longer the incubation period)</a:t>
            </a:r>
          </a:p>
          <a:p>
            <a:pPr algn="l" eaLnBrk="1" hangingPunct="1" indent="-609600" latinLnBrk="1" lvl="0" marL="609600" rtl="0">
              <a:buNone/>
            </a:pPr>
            <a:endParaRPr altLang="en-US" sz="28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l" eaLnBrk="1" hangingPunct="1" indent="-609600" latinLnBrk="1" lvl="0" marL="609600" rtl="0">
              <a:buNone/>
            </a:pPr>
            <a:endParaRPr altLang="en-US" sz="2400" lang="en-US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7"/>
                                        <p:tgtEl>
                                          <p:spTgt spid="1048624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2"/>
                                        <p:tgtEl>
                                          <p:spTgt spid="1048624">
                                            <p:txEl>
                                              <p:charRg st="9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11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7"/>
                                        <p:tgtEl>
                                          <p:spTgt spid="1048624">
                                            <p:txEl>
                                              <p:charRg st="111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163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2"/>
                                        <p:tgtEl>
                                          <p:spTgt spid="1048624">
                                            <p:txEl>
                                              <p:charRg st="163" end="2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charRg st="202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27"/>
                                        <p:tgtEl>
                                          <p:spTgt spid="1048624">
                                            <p:txEl>
                                              <p:charRg st="202" end="3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uiExpand="0" build="p" bldLvl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000066"/>
      </a:lt1>
      <a:dk2>
        <a:srgbClr val="000099"/>
      </a:dk2>
      <a:lt2>
        <a:srgbClr val="EAEAEA"/>
      </a:lt2>
      <a:accent1>
        <a:srgbClr val="66CCFF"/>
      </a:accent1>
      <a:accent2>
        <a:srgbClr val="0066FF"/>
      </a:accent2>
      <a:accent3>
        <a:srgbClr val="AAAAB9"/>
      </a:accent3>
      <a:accent4>
        <a:srgbClr val="DCDCDC"/>
      </a:accent4>
      <a:accent5>
        <a:srgbClr val="B9E2FF"/>
      </a:accent5>
      <a:accent6>
        <a:srgbClr val="005BE5"/>
      </a:accent6>
      <a:hlink>
        <a:srgbClr val="FFFFCC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721E1E"/>
        </a:lt1>
        <a:dk2>
          <a:srgbClr val="BD3737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AAA"/>
        </a:accent3>
        <a:accent4>
          <a:srgbClr val="DCDCDC"/>
        </a:accent4>
        <a:accent5>
          <a:srgbClr val="FFB9AA"/>
        </a:accent5>
        <a:accent6>
          <a:srgbClr val="B72D00"/>
        </a:accent6>
        <a:hlink>
          <a:srgbClr val="F7CC2F"/>
        </a:hlink>
        <a:folHlink>
          <a:srgbClr val="C7C6B1"/>
        </a:folHlink>
      </a:clrScheme>
    </a:extraClrScheme>
    <a:extraClrScheme>
      <a:clrScheme name="Default Color Scheme 2">
        <a:dk1>
          <a:srgbClr val="FFFFFF"/>
        </a:dk1>
        <a:lt1>
          <a:srgbClr val="000066"/>
        </a:lt1>
        <a:dk2>
          <a:srgbClr val="000099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9"/>
        </a:accent3>
        <a:accent4>
          <a:srgbClr val="DCDCDC"/>
        </a:accent4>
        <a:accent5>
          <a:srgbClr val="B9E2FF"/>
        </a:accent5>
        <a:accent6>
          <a:srgbClr val="005BE5"/>
        </a:accent6>
        <a:hlink>
          <a:srgbClr val="FFFFCC"/>
        </a:hlink>
        <a:folHlink>
          <a:srgbClr val="99CC00"/>
        </a:folHlink>
      </a:clrScheme>
    </a:extraClrScheme>
    <a:extraClrScheme>
      <a:clrScheme name="Default Color Scheme 3">
        <a:dk1>
          <a:srgbClr val="FFFFFF"/>
        </a:dk1>
        <a:lt1>
          <a:srgbClr val="4B0096"/>
        </a:lt1>
        <a:dk2>
          <a:srgbClr val="6600CC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2AAC9"/>
        </a:accent3>
        <a:accent4>
          <a:srgbClr val="DCDCDC"/>
        </a:accent4>
        <a:accent5>
          <a:srgbClr val="CACAFF"/>
        </a:accent5>
        <a:accent6>
          <a:srgbClr val="6B47A6"/>
        </a:accent6>
        <a:hlink>
          <a:srgbClr val="00CCFF"/>
        </a:hlink>
        <a:folHlink>
          <a:srgbClr val="0796B3"/>
        </a:folHlink>
      </a:clrScheme>
    </a:extraClrScheme>
    <a:extraClrScheme>
      <a:clrScheme name="Default Color Scheme 4">
        <a:dk1>
          <a:srgbClr val="FFFFFF"/>
        </a:dk1>
        <a:lt1>
          <a:srgbClr val="375F2F"/>
        </a:lt1>
        <a:dk2>
          <a:srgbClr val="55863C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7AD"/>
        </a:accent3>
        <a:accent4>
          <a:srgbClr val="DCDCDC"/>
        </a:accent4>
        <a:accent5>
          <a:srgbClr val="AAE2B9"/>
        </a:accent5>
        <a:accent6>
          <a:srgbClr val="7F9A5B"/>
        </a:accent6>
        <a:hlink>
          <a:srgbClr val="B4EF7F"/>
        </a:hlink>
        <a:folHlink>
          <a:srgbClr val="F8F6AC"/>
        </a:folHlink>
      </a:clrScheme>
    </a:extraClrScheme>
    <a:extraClrScheme>
      <a:clrScheme name="Default Color Scheme 5">
        <a:dk1>
          <a:srgbClr val="FFFFFF"/>
        </a:dk1>
        <a:lt1>
          <a:srgbClr val="486768"/>
        </a:lt1>
        <a:dk2>
          <a:srgbClr val="588073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9B9"/>
        </a:accent3>
        <a:accent4>
          <a:srgbClr val="DCDCDC"/>
        </a:accent4>
        <a:accent5>
          <a:srgbClr val="ADE2E2"/>
        </a:accent5>
        <a:accent6>
          <a:srgbClr val="007965"/>
        </a:accent6>
        <a:hlink>
          <a:srgbClr val="00CC99"/>
        </a:hlink>
        <a:folHlink>
          <a:srgbClr val="A8A8A8"/>
        </a:folHlink>
      </a:clrScheme>
    </a:extraClrScheme>
    <a:extraClrScheme>
      <a:clrScheme name="Default Color Scheme 6">
        <a:dk1>
          <a:srgbClr val="FFFFFF"/>
        </a:dk1>
        <a:lt1>
          <a:srgbClr val="575863"/>
        </a:lt1>
        <a:dk2>
          <a:srgbClr val="6B6C75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5B5B8"/>
        </a:accent3>
        <a:accent4>
          <a:srgbClr val="DCDCDC"/>
        </a:accent4>
        <a:accent5>
          <a:srgbClr val="B9BDC1"/>
        </a:accent5>
        <a:accent6>
          <a:srgbClr val="5E7054"/>
        </a:accent6>
        <a:hlink>
          <a:srgbClr val="E9E77F"/>
        </a:hlink>
        <a:folHlink>
          <a:srgbClr val="D3A44F"/>
        </a:folHlink>
      </a:clrScheme>
    </a:extraClrScheme>
    <a:extraClrScheme>
      <a:clrScheme name="Default Color Scheme 7">
        <a:dk1>
          <a:srgbClr val="000000"/>
        </a:dk1>
        <a:lt1>
          <a:srgbClr val="C4D6BE"/>
        </a:lt1>
        <a:dk2>
          <a:srgbClr val="EFFBF0"/>
        </a:dk2>
        <a:lt2>
          <a:srgbClr val="339966"/>
        </a:lt2>
        <a:accent1>
          <a:srgbClr val="DDDDDD"/>
        </a:accent1>
        <a:accent2>
          <a:srgbClr val="CCFF99"/>
        </a:accent2>
        <a:accent3>
          <a:srgbClr val="DEE7DB"/>
        </a:accent3>
        <a:accent4>
          <a:srgbClr val="000000"/>
        </a:accent4>
        <a:accent5>
          <a:srgbClr val="EBEBEB"/>
        </a:accent5>
        <a:accent6>
          <a:srgbClr val="B7E589"/>
        </a:accent6>
        <a:hlink>
          <a:srgbClr val="009900"/>
        </a:hlink>
        <a:folHlink>
          <a:srgbClr val="336600"/>
        </a:folHlink>
      </a:clrScheme>
    </a:extraClrScheme>
    <a:extraClrScheme>
      <a:clrScheme name="Default Color Scheme 8">
        <a:dk1>
          <a:srgbClr val="000000"/>
        </a:dk1>
        <a:lt1>
          <a:srgbClr val="D6DAE4"/>
        </a:lt1>
        <a:dk2>
          <a:srgbClr val="FFFFFF"/>
        </a:dk2>
        <a:lt2>
          <a:srgbClr val="000099"/>
        </a:lt2>
        <a:accent1>
          <a:srgbClr val="BFDEE3"/>
        </a:accent1>
        <a:accent2>
          <a:srgbClr val="C0C0C0"/>
        </a:accent2>
        <a:accent3>
          <a:srgbClr val="E7E9EF"/>
        </a:accent3>
        <a:accent4>
          <a:srgbClr val="000000"/>
        </a:accent4>
        <a:accent5>
          <a:srgbClr val="DBEBEE"/>
        </a:accent5>
        <a:accent6>
          <a:srgbClr val="ACACAC"/>
        </a:accent6>
        <a:hlink>
          <a:srgbClr val="3333CC"/>
        </a:hlink>
        <a:folHlink>
          <a:srgbClr val="5E93C9"/>
        </a:folHlink>
      </a:clrScheme>
    </a:extraClrScheme>
    <a:extraClrScheme>
      <a:clrScheme name="Default Color Scheme 9">
        <a:dk1>
          <a:srgbClr val="4A2500"/>
        </a:dk1>
        <a:lt1>
          <a:srgbClr val="C2C0BA"/>
        </a:lt1>
        <a:dk2>
          <a:srgbClr val="F4F4EC"/>
        </a:dk2>
        <a:lt2>
          <a:srgbClr val="788569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DECDC"/>
        </a:accent5>
        <a:accent6>
          <a:srgbClr val="94959D"/>
        </a:accent6>
        <a:hlink>
          <a:srgbClr val="9C9800"/>
        </a:hlink>
        <a:folHlink>
          <a:srgbClr val="666633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user</dc:creator>
  <cp:lastModifiedBy>ali</cp:lastModifiedBy>
  <dcterms:created xsi:type="dcterms:W3CDTF">1969-12-31T21:00:00Z</dcterms:created>
  <dcterms:modified xsi:type="dcterms:W3CDTF">2020-04-20T21:22:11Z</dcterms:modified>
</cp:coreProperties>
</file>