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313" r:id="rId3"/>
    <p:sldId id="256" r:id="rId4"/>
    <p:sldId id="315" r:id="rId5"/>
    <p:sldId id="259" r:id="rId6"/>
    <p:sldId id="260" r:id="rId7"/>
    <p:sldId id="261" r:id="rId8"/>
    <p:sldId id="278" r:id="rId9"/>
    <p:sldId id="296" r:id="rId10"/>
    <p:sldId id="297" r:id="rId11"/>
    <p:sldId id="338" r:id="rId12"/>
    <p:sldId id="339" r:id="rId13"/>
    <p:sldId id="340" r:id="rId14"/>
    <p:sldId id="341" r:id="rId15"/>
    <p:sldId id="285" r:id="rId16"/>
    <p:sldId id="441" r:id="rId17"/>
    <p:sldId id="328" r:id="rId18"/>
    <p:sldId id="262" r:id="rId19"/>
    <p:sldId id="265" r:id="rId20"/>
    <p:sldId id="319" r:id="rId21"/>
    <p:sldId id="320" r:id="rId22"/>
    <p:sldId id="446" r:id="rId23"/>
    <p:sldId id="286" r:id="rId24"/>
    <p:sldId id="257" r:id="rId25"/>
    <p:sldId id="322" r:id="rId26"/>
    <p:sldId id="448" r:id="rId27"/>
    <p:sldId id="444" r:id="rId28"/>
    <p:sldId id="445" r:id="rId29"/>
    <p:sldId id="323" r:id="rId30"/>
    <p:sldId id="324" r:id="rId31"/>
    <p:sldId id="325" r:id="rId32"/>
    <p:sldId id="263" r:id="rId33"/>
    <p:sldId id="264" r:id="rId34"/>
    <p:sldId id="447" r:id="rId35"/>
    <p:sldId id="266" r:id="rId36"/>
    <p:sldId id="44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1"/>
    <p:restoredTop sz="94570"/>
  </p:normalViewPr>
  <p:slideViewPr>
    <p:cSldViewPr snapToGrid="0" snapToObjects="1" showGuides="1">
      <p:cViewPr varScale="1">
        <p:scale>
          <a:sx n="76" d="100"/>
          <a:sy n="76" d="100"/>
        </p:scale>
        <p:origin x="224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presProps" Target="presProps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tableStyles" Target="tableStyle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notesMaster" Target="notesMasters/notesMaster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viewProps" Target="view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F9B4-B286-2742-8C1B-55FD721460B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E7AA4-CA3C-034B-BA34-FEF295FD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4D26E609-9FF1-2A45-AB68-5DBD0A3FE6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D0D8617D-D300-314F-8E64-312B81C382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ar-IQ" altLang="en-US" dirty="0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DBDE886C-8853-F949-A92F-2F2FD8FE6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641A4-248F-C54B-AB5B-96834D8200BE}" type="slidenum">
              <a:rPr kumimoji="0" lang="ar-IQ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IQ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7AEE107E-0015-BB4C-A0F0-E45A2FB429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50014ADB-5B10-FD45-89E9-88F9F43F7D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altLang="en-US"/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B7CB2BC8-60D9-714F-8891-4F4EF14A9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1AC79C-B01A-5549-B351-C335A60A8020}" type="slidenum">
              <a:rPr lang="en-US" altLang="en-US" smtClean="0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6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B6A8-C528-6E49-AAA3-6CCA75DD1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A72C2-3926-EC49-B41D-4CA8C74C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10806-B2BF-1E40-B21D-9F9B72C9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62B77-4765-0B41-867D-D83A2DD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25A8E-B90E-0543-8C0B-922E8AFC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2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86E7-E4BE-AD42-98FB-19B2BF3D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93DF2-62A1-4B46-A93A-731DDE2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D094-04F4-9944-ABEA-0C004DD3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36DEC-0BF5-B348-A122-8FE0801A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2D014-C804-8B4D-8964-1B7C1C52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69C51-4E20-5545-8CA5-28ADE6CC8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F54C8-6A7B-B24A-9E5B-2E483CE25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4A80-E7EF-6C46-82E7-899DA616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85892-E8FF-8148-BCB5-5A81C14E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93BC4-F50E-1249-AD38-5EF1B36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4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E495-EBCF-3941-9354-FCDE5AF7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AA87D90-443A-4E43-BDD2-702337A4B868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D8588-5441-844B-9BF0-4F72FE70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277CB-7C0A-654A-A0F7-56F9C21B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AE765-2600-F545-933A-CF223D5F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51269-E439-BF42-9CCD-D23F7E76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7FE693C-275E-184B-BAA5-12DB9F26EE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99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ثلث قائم الزاوية 9">
            <a:extLst>
              <a:ext uri="{FF2B5EF4-FFF2-40B4-BE49-F238E27FC236}">
                <a16:creationId xmlns:a16="http://schemas.microsoft.com/office/drawing/2014/main" id="{C0291696-F9BC-244E-9BD2-9C84B260A185}"/>
              </a:ext>
            </a:extLst>
          </p:cNvPr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مجموعة 1">
            <a:extLst>
              <a:ext uri="{FF2B5EF4-FFF2-40B4-BE49-F238E27FC236}">
                <a16:creationId xmlns:a16="http://schemas.microsoft.com/office/drawing/2014/main" id="{0FC61892-DEE5-8747-A362-C12FF0AE6ACB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شكل حر 6">
              <a:extLst>
                <a:ext uri="{FF2B5EF4-FFF2-40B4-BE49-F238E27FC236}">
                  <a16:creationId xmlns:a16="http://schemas.microsoft.com/office/drawing/2014/main" id="{ED364C4D-0DF5-404F-A584-29CBB4C80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7" name="شكل حر 7">
              <a:extLst>
                <a:ext uri="{FF2B5EF4-FFF2-40B4-BE49-F238E27FC236}">
                  <a16:creationId xmlns:a16="http://schemas.microsoft.com/office/drawing/2014/main" id="{FABB6397-E31A-3D4D-9322-084EFE735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8" name="شكل حر 10">
              <a:extLst>
                <a:ext uri="{FF2B5EF4-FFF2-40B4-BE49-F238E27FC236}">
                  <a16:creationId xmlns:a16="http://schemas.microsoft.com/office/drawing/2014/main" id="{383C34E3-99DE-6D49-9FC4-85B125F1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رابط مستقيم 11">
              <a:extLst>
                <a:ext uri="{FF2B5EF4-FFF2-40B4-BE49-F238E27FC236}">
                  <a16:creationId xmlns:a16="http://schemas.microsoft.com/office/drawing/2014/main" id="{880B80C9-8998-0044-9AEC-53E6CE3E7CAB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914400" y="1752603"/>
            <a:ext cx="10363200" cy="1829761"/>
          </a:xfrm>
        </p:spPr>
        <p:txBody>
          <a:bodyPr anchor="b">
            <a:scene3d>
              <a:camera prst="orthographicFront"/>
              <a:lightRig rig="soft" dir="t"/>
            </a:scene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11" name="عنصر نائب للتاريخ 29">
            <a:extLst>
              <a:ext uri="{FF2B5EF4-FFF2-40B4-BE49-F238E27FC236}">
                <a16:creationId xmlns:a16="http://schemas.microsoft.com/office/drawing/2014/main" id="{D0EA5420-FDEC-B246-B0A6-7E9F74D3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C877C6A-7F3A-4449-8286-D30071673315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12" name="عنصر نائب للتذييل 18">
            <a:extLst>
              <a:ext uri="{FF2B5EF4-FFF2-40B4-BE49-F238E27FC236}">
                <a16:creationId xmlns:a16="http://schemas.microsoft.com/office/drawing/2014/main" id="{D01F2280-9861-4343-9B81-45BDBE83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13" name="عنصر نائب لرقم الشريحة 26">
            <a:extLst>
              <a:ext uri="{FF2B5EF4-FFF2-40B4-BE49-F238E27FC236}">
                <a16:creationId xmlns:a16="http://schemas.microsoft.com/office/drawing/2014/main" id="{EC692C66-7C45-144A-ABC0-B04348F6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C1BE8E-98CE-B244-B258-B9D008D0A29A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513872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96EE074F-C9B6-AF49-9324-667A09F6D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8483F-EED9-6443-8FD2-716B816845A1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23A3CAD8-C4AE-154A-8FC0-609F6BA8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20625194-C5D4-1A4C-970A-E0B39783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B45-4D75-B345-9DBA-3163C5736AAF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59653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ارة رتبة 6">
            <a:extLst>
              <a:ext uri="{FF2B5EF4-FFF2-40B4-BE49-F238E27FC236}">
                <a16:creationId xmlns:a16="http://schemas.microsoft.com/office/drawing/2014/main" id="{2DFCC521-CF94-B04C-A1AF-1457B15E5E31}"/>
              </a:ext>
            </a:extLst>
          </p:cNvPr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شارة رتبة 7">
            <a:extLst>
              <a:ext uri="{FF2B5EF4-FFF2-40B4-BE49-F238E27FC236}">
                <a16:creationId xmlns:a16="http://schemas.microsoft.com/office/drawing/2014/main" id="{54A01014-2DAE-834F-AAD2-6AF3980E5637}"/>
              </a:ext>
            </a:extLst>
          </p:cNvPr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>
            <a:scene3d>
              <a:camera prst="orthographicFront"/>
              <a:lightRig rig="soft" dir="t"/>
            </a:scene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تاريخ 3">
            <a:extLst>
              <a:ext uri="{FF2B5EF4-FFF2-40B4-BE49-F238E27FC236}">
                <a16:creationId xmlns:a16="http://schemas.microsoft.com/office/drawing/2014/main" id="{FE41CC72-AD1C-6241-8AC0-783E432C3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25CB-E50B-ED44-BA37-F66C221F7484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7" name="عنصر نائب للتذييل 4">
            <a:extLst>
              <a:ext uri="{FF2B5EF4-FFF2-40B4-BE49-F238E27FC236}">
                <a16:creationId xmlns:a16="http://schemas.microsoft.com/office/drawing/2014/main" id="{EBC50A29-F36D-6645-8373-775B2A86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عنصر نائب لرقم الشريحة 5">
            <a:extLst>
              <a:ext uri="{FF2B5EF4-FFF2-40B4-BE49-F238E27FC236}">
                <a16:creationId xmlns:a16="http://schemas.microsoft.com/office/drawing/2014/main" id="{14E4576D-3F43-CE40-BC16-7E778AF6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BAA47-AE77-2544-8F4F-700FAAA35CCB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450318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48133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48133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5" name="عنصر نائب للتاريخ 9">
            <a:extLst>
              <a:ext uri="{FF2B5EF4-FFF2-40B4-BE49-F238E27FC236}">
                <a16:creationId xmlns:a16="http://schemas.microsoft.com/office/drawing/2014/main" id="{61BE37F2-3527-4349-BA68-EA653925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FBA3D-9CBC-5942-9400-7E1CCB382862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6" name="عنصر نائب للتذييل 21">
            <a:extLst>
              <a:ext uri="{FF2B5EF4-FFF2-40B4-BE49-F238E27FC236}">
                <a16:creationId xmlns:a16="http://schemas.microsoft.com/office/drawing/2014/main" id="{98C019B5-2A10-8A40-B6C3-8DB668E1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17">
            <a:extLst>
              <a:ext uri="{FF2B5EF4-FFF2-40B4-BE49-F238E27FC236}">
                <a16:creationId xmlns:a16="http://schemas.microsoft.com/office/drawing/2014/main" id="{30751ECA-4740-D044-B2A9-E6B7F98F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5C3E4-5AE6-9E47-9274-C75F200BEF17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1538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6193372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9600" y="1444296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70" y="1444296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21A13FB-B202-2840-9AF2-66CF435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135E1-588A-054A-9F03-94632A699EF3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B3B9C58-03DF-7E4E-8E06-225815CD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9607DDC-1529-5D48-9355-EA04531E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DA03E-56E6-194C-8007-4F99AEE3D8C8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986168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9">
            <a:extLst>
              <a:ext uri="{FF2B5EF4-FFF2-40B4-BE49-F238E27FC236}">
                <a16:creationId xmlns:a16="http://schemas.microsoft.com/office/drawing/2014/main" id="{90CB7AD1-BCBE-7A44-AA52-715543D7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D582A-24AF-F14F-B286-1AD05FA46979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4" name="عنصر نائب للتذييل 21">
            <a:extLst>
              <a:ext uri="{FF2B5EF4-FFF2-40B4-BE49-F238E27FC236}">
                <a16:creationId xmlns:a16="http://schemas.microsoft.com/office/drawing/2014/main" id="{010F3F6C-2388-A549-904C-506B6872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17">
            <a:extLst>
              <a:ext uri="{FF2B5EF4-FFF2-40B4-BE49-F238E27FC236}">
                <a16:creationId xmlns:a16="http://schemas.microsoft.com/office/drawing/2014/main" id="{C9AFFDC2-A2A1-A440-A533-31C9EC6A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0BD5-2F93-BD46-A05E-0C5D595C323F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675243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9">
            <a:extLst>
              <a:ext uri="{FF2B5EF4-FFF2-40B4-BE49-F238E27FC236}">
                <a16:creationId xmlns:a16="http://schemas.microsoft.com/office/drawing/2014/main" id="{3E938D38-B9FB-1D4D-BD57-62A8DA96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7B4B-F6CF-B847-A7C7-8512E656DED5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3" name="عنصر نائب للتذييل 21">
            <a:extLst>
              <a:ext uri="{FF2B5EF4-FFF2-40B4-BE49-F238E27FC236}">
                <a16:creationId xmlns:a16="http://schemas.microsoft.com/office/drawing/2014/main" id="{53404EDB-A0ED-BC46-B12B-BEAB6B35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17">
            <a:extLst>
              <a:ext uri="{FF2B5EF4-FFF2-40B4-BE49-F238E27FC236}">
                <a16:creationId xmlns:a16="http://schemas.microsoft.com/office/drawing/2014/main" id="{EB57D8F4-AF3B-8443-BEFF-298BCC39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13B1-ED18-B745-9D28-9A047B6F922E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20496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76D5B-7485-C54C-8C4F-DFFD2FAA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AE14-DA04-5C4E-9A0A-B5B74693D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1561B-3A5D-9446-830E-5FFC23F2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ED17-5DC6-804C-8497-751839EE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67349-AB1F-7D4F-B945-887CA26F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57ED64F-29D3-2847-8FC7-9FE3458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65F49-A34A-7744-B72D-A1BDDF138150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CF23AD-BD3E-814D-8240-BAD2D387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55D9E5-2931-6E4A-AA85-A1FC6A40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CF08-EF0E-F447-94E5-C466394653F7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452767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 7">
            <a:extLst>
              <a:ext uri="{FF2B5EF4-FFF2-40B4-BE49-F238E27FC236}">
                <a16:creationId xmlns:a16="http://schemas.microsoft.com/office/drawing/2014/main" id="{B45E7E9D-5B5F-C14A-B3BF-29DE8CD8969B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شكل حر 8">
            <a:extLst>
              <a:ext uri="{FF2B5EF4-FFF2-40B4-BE49-F238E27FC236}">
                <a16:creationId xmlns:a16="http://schemas.microsoft.com/office/drawing/2014/main" id="{BB9BDB28-813F-3647-B65F-A127C87F7EBB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7" name="مثلث قائم الزاوية 9">
            <a:extLst>
              <a:ext uri="{FF2B5EF4-FFF2-40B4-BE49-F238E27FC236}">
                <a16:creationId xmlns:a16="http://schemas.microsoft.com/office/drawing/2014/main" id="{DEC774CE-CED1-BB41-A76B-0492B4FAB10A}"/>
              </a:ext>
            </a:extLst>
          </p:cNvPr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رابط مستقيم 10">
            <a:extLst>
              <a:ext uri="{FF2B5EF4-FFF2-40B4-BE49-F238E27FC236}">
                <a16:creationId xmlns:a16="http://schemas.microsoft.com/office/drawing/2014/main" id="{87902588-A103-F847-B66B-087D9736BD76}"/>
              </a:ext>
            </a:extLst>
          </p:cNvPr>
          <p:cNvCxnSpPr/>
          <p:nvPr/>
        </p:nvCxnSpPr>
        <p:spPr>
          <a:xfrm>
            <a:off x="-12316" y="5787740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شارة رتبة 11">
            <a:extLst>
              <a:ext uri="{FF2B5EF4-FFF2-40B4-BE49-F238E27FC236}">
                <a16:creationId xmlns:a16="http://schemas.microsoft.com/office/drawing/2014/main" id="{486D1BBC-49DF-F345-AC63-225E5264F053}"/>
              </a:ext>
            </a:extLst>
          </p:cNvPr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شارة رتبة 12">
            <a:extLst>
              <a:ext uri="{FF2B5EF4-FFF2-40B4-BE49-F238E27FC236}">
                <a16:creationId xmlns:a16="http://schemas.microsoft.com/office/drawing/2014/main" id="{DF50AB5A-79AA-A64D-9D69-5488805E54ED}"/>
              </a:ext>
            </a:extLst>
          </p:cNvPr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تاريخ 4">
            <a:extLst>
              <a:ext uri="{FF2B5EF4-FFF2-40B4-BE49-F238E27FC236}">
                <a16:creationId xmlns:a16="http://schemas.microsoft.com/office/drawing/2014/main" id="{3C50E652-5969-8D42-95BD-5B89E386A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4440458-03EB-7848-A276-27336163405E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12" name="عنصر نائب للتذييل 5">
            <a:extLst>
              <a:ext uri="{FF2B5EF4-FFF2-40B4-BE49-F238E27FC236}">
                <a16:creationId xmlns:a16="http://schemas.microsoft.com/office/drawing/2014/main" id="{E8C2091E-C0E3-AF46-9DDF-A6E9B9F0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13" name="عنصر نائب لرقم الشريحة 6">
            <a:extLst>
              <a:ext uri="{FF2B5EF4-FFF2-40B4-BE49-F238E27FC236}">
                <a16:creationId xmlns:a16="http://schemas.microsoft.com/office/drawing/2014/main" id="{44BCCAF1-2AEA-4C40-9FBF-457D0D34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012B6-8878-784A-A6E4-BCDE65B7B903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9318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1481331"/>
            <a:ext cx="10972800" cy="4386071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06265792-0B1A-1A47-AC0F-BE060B75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3AB-4619-274A-B84D-FFB00D546C26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C447A07F-AAF1-B745-BE43-4E911CFD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077FFC04-7EF7-DF4E-93D4-B2604FFA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36AEB-92A0-9448-8465-ECA1B1E33C60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178651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9125351" y="274642"/>
            <a:ext cx="2369960" cy="5592761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B7DAD422-FB6E-CD4F-8179-9EFA40E2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9B584-CD82-144C-94A4-B96129FCB9A3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56AFE05D-FF2C-7140-A4C2-65861FD3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3A32F377-4EFE-4346-8014-74A43C13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904A0-3A67-9A41-AC59-4D5FFB9EA29C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54703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A2AD-CCE5-B74D-AF76-BC9B189E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9DFB2-50BA-6142-B3AC-02593A7E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3C7AF-D078-C945-807A-E64BFA26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4FF72-75C0-824A-9944-4A4F6893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F32F8-74E6-5340-9169-944EECC4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1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492B-1712-D148-A4C6-84BCCE59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94BC-811F-2E45-8752-FAA887014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7DE8C-EACE-3A4C-9BD5-9B45EC74C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E15D9-EBFC-9948-9A15-2E617AB7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17EAA-97FD-7849-9E5F-7CF1C7ED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AE140-9367-A246-BAD9-DDF065B2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6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37FC-FEB0-D245-AD09-10D958CF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42CEA-510F-8744-B22B-13AF118D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3C664-9D16-DC4D-8B82-44C9207EC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FE751-D9C6-3147-B6F4-FE6B14DCD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B39298-2D1D-774C-84A9-3BC25FF85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B2FC9-21EF-BA4A-90F8-7C6F93AB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A1379-7677-C349-8C57-1A478396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ECF78-67BA-774F-A9FC-221E305D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1738-573E-2349-88C8-67E8800D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5A6BA-ED00-D444-816E-3925F155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C797F-09EA-C34A-AB1D-044DCF16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5C854-C9D2-EC4D-A994-745B9D30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953A6-6801-694B-B202-0A80E3ED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CF7F2-E9EE-E64A-ADE5-BD5FF0B3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06298-9FD6-514F-AD44-0872AE9E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EB19-6CD6-CB41-80A9-29753A0A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2F3C8-2C70-9D49-ABE3-6712748CB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2C999-2D1E-A642-A579-A984D391A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377AB-AEE2-F540-98DD-C678EF11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A0C6D-16CF-2049-BDE5-A932BBDB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984B-912C-4743-8A6F-0558BE87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9CE9-AD6E-824E-AEC7-265C4318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B94AC2-48A4-C447-A016-B5301A527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AA1AC-8606-7D4B-9892-C23E48E4E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69C3B-1E75-D94E-9670-7B941F89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4F27F-798B-BF4D-8F91-75822790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72826-B16E-6D4E-A64B-2CCE4861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image" Target="../media/image2.jpeg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Relationship Id="rId1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4C269-3893-474A-8240-9BFAD630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9F2A0-269E-3A43-BFD3-9367A720A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E4114-9805-2048-837C-1F5C8E4AE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F9833-6A96-D246-B81D-4E86CC86D3D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BE701-AD5E-3B4C-B554-5D4A67801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F9E79-2663-CD49-AAF4-447442FC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4A85B-F2F0-7F4E-9E71-1E4C7FEA9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 12">
            <a:extLst>
              <a:ext uri="{FF2B5EF4-FFF2-40B4-BE49-F238E27FC236}">
                <a16:creationId xmlns:a16="http://schemas.microsoft.com/office/drawing/2014/main" id="{1F0C8572-FE6C-0B4D-8527-DE1559162F98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شكل حر 11">
            <a:extLst>
              <a:ext uri="{FF2B5EF4-FFF2-40B4-BE49-F238E27FC236}">
                <a16:creationId xmlns:a16="http://schemas.microsoft.com/office/drawing/2014/main" id="{504A4F11-A7EB-D54F-933F-E482D2A8DC97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4" name="مثلث قائم الزاوية 13">
            <a:extLst>
              <a:ext uri="{FF2B5EF4-FFF2-40B4-BE49-F238E27FC236}">
                <a16:creationId xmlns:a16="http://schemas.microsoft.com/office/drawing/2014/main" id="{F0DAA55A-6230-354A-8F7E-97E79322B0FB}"/>
              </a:ext>
            </a:extLst>
          </p:cNvPr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F3B48936-EB65-BD4B-BAFD-A559EEB2C5D2}"/>
              </a:ext>
            </a:extLst>
          </p:cNvPr>
          <p:cNvCxnSpPr/>
          <p:nvPr/>
        </p:nvCxnSpPr>
        <p:spPr>
          <a:xfrm>
            <a:off x="-12316" y="5787740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عنوان 8">
            <a:extLst>
              <a:ext uri="{FF2B5EF4-FFF2-40B4-BE49-F238E27FC236}">
                <a16:creationId xmlns:a16="http://schemas.microsoft.com/office/drawing/2014/main" id="{2A0E08ED-9800-604C-BB9F-C8EC0042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en-US" altLang="en-US"/>
          </a:p>
        </p:txBody>
      </p:sp>
      <p:sp>
        <p:nvSpPr>
          <p:cNvPr id="2057" name="عنصر نائب للنص 29">
            <a:extLst>
              <a:ext uri="{FF2B5EF4-FFF2-40B4-BE49-F238E27FC236}">
                <a16:creationId xmlns:a16="http://schemas.microsoft.com/office/drawing/2014/main" id="{0D8E631D-3E8B-2D4E-A32D-4F0804D269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  <a:endParaRPr lang="en-US" altLang="en-US"/>
          </a:p>
          <a:p>
            <a:pPr lvl="1"/>
            <a:r>
              <a:rPr lang="ar-SA" altLang="en-US"/>
              <a:t>المستوى الثاني</a:t>
            </a:r>
            <a:endParaRPr lang="en-US" altLang="en-US"/>
          </a:p>
          <a:p>
            <a:pPr lvl="2"/>
            <a:r>
              <a:rPr lang="ar-SA" altLang="en-US"/>
              <a:t>المستوى الثالث</a:t>
            </a:r>
            <a:endParaRPr lang="en-US" altLang="en-US"/>
          </a:p>
          <a:p>
            <a:pPr lvl="3"/>
            <a:r>
              <a:rPr lang="ar-SA" altLang="en-US"/>
              <a:t>المستوى الرابع</a:t>
            </a:r>
            <a:endParaRPr lang="en-US" altLang="en-US"/>
          </a:p>
          <a:p>
            <a:pPr lvl="4"/>
            <a:r>
              <a:rPr lang="ar-SA" altLang="en-US"/>
              <a:t>المستوى الخامس</a:t>
            </a:r>
            <a:endParaRPr lang="en-US" altLang="en-US"/>
          </a:p>
        </p:txBody>
      </p:sp>
      <p:sp>
        <p:nvSpPr>
          <p:cNvPr id="10" name="عنصر نائب للتاريخ 9">
            <a:extLst>
              <a:ext uri="{FF2B5EF4-FFF2-40B4-BE49-F238E27FC236}">
                <a16:creationId xmlns:a16="http://schemas.microsoft.com/office/drawing/2014/main" id="{D2D1ED86-A2D8-0D48-87D0-24133FC6A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3EA8BA9-EE1C-BE40-8A4F-56A8E023EC5B}" type="datetimeFigureOut">
              <a:rPr lang="ar-SA"/>
              <a:pPr>
                <a:defRPr/>
              </a:pPr>
              <a:t>05/06/1443</a:t>
            </a:fld>
            <a:endParaRPr lang="ar-SA"/>
          </a:p>
        </p:txBody>
      </p:sp>
      <p:sp>
        <p:nvSpPr>
          <p:cNvPr id="22" name="عنصر نائب للتذييل 21">
            <a:extLst>
              <a:ext uri="{FF2B5EF4-FFF2-40B4-BE49-F238E27FC236}">
                <a16:creationId xmlns:a16="http://schemas.microsoft.com/office/drawing/2014/main" id="{F35318F5-9AF5-8A41-946C-B38B1D910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753BEF56-0FB1-1044-9F86-1071038B8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000">
                <a:latin typeface="Lucida Sans Unicode" panose="020B0602030504020204" pitchFamily="34" charset="0"/>
              </a:defRPr>
            </a:lvl1pPr>
          </a:lstStyle>
          <a:p>
            <a:fld id="{DB76AA8D-E74D-2744-AEEA-D46C16ABBAE9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16859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  <a:cs typeface="Arial" panose="020B0604020202020204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2" charset="2"/>
        <a:buChar char=""/>
        <a:defRPr sz="27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2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4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تمرير أفقي 4">
            <a:extLst>
              <a:ext uri="{FF2B5EF4-FFF2-40B4-BE49-F238E27FC236}">
                <a16:creationId xmlns:a16="http://schemas.microsoft.com/office/drawing/2014/main" id="{C09D40EB-3B2E-354B-8FB2-51A788CBD934}"/>
              </a:ext>
            </a:extLst>
          </p:cNvPr>
          <p:cNvSpPr/>
          <p:nvPr/>
        </p:nvSpPr>
        <p:spPr>
          <a:xfrm>
            <a:off x="743712" y="0"/>
            <a:ext cx="10607040" cy="6072230"/>
          </a:xfrm>
          <a:prstGeom prst="horizont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 b="1" i="1" dirty="0">
              <a:solidFill>
                <a:srgbClr val="7030A0"/>
              </a:solidFill>
              <a:latin typeface="Lucida Sans Unicode"/>
            </a:endParaRPr>
          </a:p>
          <a:p>
            <a:pPr algn="ctr">
              <a:defRPr/>
            </a:pPr>
            <a:r>
              <a:rPr lang="en-GB" sz="4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Inflammation </a:t>
            </a:r>
          </a:p>
          <a:p>
            <a:pPr algn="ctr">
              <a:defRPr/>
            </a:pPr>
            <a:r>
              <a:rPr lang="en-GB" sz="4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&amp;</a:t>
            </a:r>
            <a:r>
              <a:rPr lang="en-US" sz="4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>
              <a:defRPr/>
            </a:pPr>
            <a:r>
              <a:rPr lang="en-GB" sz="4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Cell migration </a:t>
            </a:r>
          </a:p>
          <a:p>
            <a:pPr algn="ctr">
              <a:defRPr/>
            </a:pPr>
            <a:endParaRPr lang="en-GB" sz="4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Lucida Sans Unicode"/>
              </a:rPr>
              <a:t>By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Lucida Sans Unicode"/>
              </a:rPr>
              <a:t>Dr. Dhafer A. Alghezi</a:t>
            </a:r>
          </a:p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  <a:latin typeface="Lucida Sans Unicode"/>
              </a:rPr>
              <a:t>P</a:t>
            </a:r>
            <a:r>
              <a:rPr lang="en-US" sz="2000" b="1" dirty="0">
                <a:solidFill>
                  <a:schemeClr val="tx1"/>
                </a:solidFill>
                <a:latin typeface="Lucida Sans Unicode"/>
              </a:rPr>
              <a:t>h. D.  Cancer research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Lucida Sans Unicode"/>
              </a:rPr>
              <a:t>College of Medicine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55213-5F75-134F-AADE-41E828656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76" y="3685819"/>
            <a:ext cx="2415004" cy="16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502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1A36-7A4B-1348-9667-1F605D38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" y="1825625"/>
            <a:ext cx="12032341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Vascular responses </a:t>
            </a:r>
          </a:p>
          <a:p>
            <a:r>
              <a:rPr lang="en-US" dirty="0">
                <a:solidFill>
                  <a:srgbClr val="FF0000"/>
                </a:solidFill>
              </a:rPr>
              <a:t>Cellular responses</a:t>
            </a:r>
            <a:r>
              <a:rPr lang="en-US" dirty="0"/>
              <a:t>. </a:t>
            </a:r>
          </a:p>
          <a:p>
            <a:r>
              <a:rPr lang="en-US" dirty="0"/>
              <a:t>At the biochemical level, many of the responses that occur during acute inflammation are associated with the release of chemical mediators.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D24C3-AC29-7944-9FA0-F174352B08BD}"/>
              </a:ext>
            </a:extLst>
          </p:cNvPr>
          <p:cNvSpPr txBox="1"/>
          <p:nvPr/>
        </p:nvSpPr>
        <p:spPr>
          <a:xfrm>
            <a:off x="0" y="299814"/>
            <a:ext cx="121919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</a:lstStyle>
          <a:p>
            <a:endParaRPr lang="en-US" sz="2800" dirty="0"/>
          </a:p>
          <a:p>
            <a:r>
              <a:rPr lang="en-US" sz="2800" dirty="0"/>
              <a:t>The manifestation of acute inflammation can be divided into two categories: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240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0363-1040-C048-BE58-EEACD162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en-US" b="1" dirty="0"/>
              <a:t> </a:t>
            </a:r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vascular</a:t>
            </a:r>
            <a:r>
              <a:rPr lang="en-US" b="1" dirty="0"/>
              <a:t> </a:t>
            </a:r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response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2F1B-1C45-AC4F-A53F-943E09750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vascular changes begin almost immediately after injury.</a:t>
            </a:r>
          </a:p>
          <a:p>
            <a:r>
              <a:rPr lang="en-US" dirty="0"/>
              <a:t>Alterations in vessel caliber resulting in </a:t>
            </a:r>
            <a:r>
              <a:rPr lang="en-US" dirty="0">
                <a:solidFill>
                  <a:srgbClr val="FF0000"/>
                </a:solidFill>
              </a:rPr>
              <a:t>increased blood flow 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vasodilation</a:t>
            </a:r>
            <a:r>
              <a:rPr lang="en-US" dirty="0"/>
              <a:t>) and structural changes that permit plasma proteins to leave the circulation (</a:t>
            </a:r>
            <a:r>
              <a:rPr lang="en-US" dirty="0">
                <a:solidFill>
                  <a:srgbClr val="00B050"/>
                </a:solidFill>
              </a:rPr>
              <a:t>increased vascular permeability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8705541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52D2B0-EB3E-7542-85DB-20176E4FAA3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50477"/>
            <a:ext cx="10287000" cy="3251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6C78A3-335F-074C-9C65-C720E737798E}"/>
              </a:ext>
            </a:extLst>
          </p:cNvPr>
          <p:cNvSpPr/>
          <p:nvPr/>
        </p:nvSpPr>
        <p:spPr>
          <a:xfrm>
            <a:off x="371061" y="5442081"/>
            <a:ext cx="10754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Figure 1: </a:t>
            </a:r>
            <a:r>
              <a:rPr lang="en-US" dirty="0"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Vascular phase of acute inflammation. (A) Normal capillary bed. (B) Acute inflammation with vascular dilation causing </a:t>
            </a:r>
            <a:r>
              <a:rPr lang="en-US" dirty="0">
                <a:solidFill>
                  <a:srgbClr val="FF0000"/>
                </a:solidFill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increased redness and heat</a:t>
            </a:r>
            <a:r>
              <a:rPr lang="en-US" dirty="0"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, movement of fluid into the interstitial spaces </a:t>
            </a:r>
            <a:r>
              <a:rPr lang="en-US" dirty="0">
                <a:solidFill>
                  <a:srgbClr val="FF0000"/>
                </a:solidFill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(swelling), extravasation of plasma proteins into the extracellular spaces </a:t>
            </a:r>
            <a:r>
              <a:rPr lang="en-US" dirty="0"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(exudate), and </a:t>
            </a:r>
            <a:r>
              <a:rPr lang="en-US" dirty="0">
                <a:solidFill>
                  <a:srgbClr val="FF0000"/>
                </a:solidFill>
                <a:latin typeface="LegacySans"/>
                <a:ea typeface="Calibri" panose="020F0502020204030204" pitchFamily="34" charset="0"/>
                <a:cs typeface="Arial" panose="020B0604020202020204" pitchFamily="34" charset="0"/>
              </a:rPr>
              <a:t>emigration of leukocytes.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6446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EF42-E929-C645-B334-B27E63F28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824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The Cellular Stage </a:t>
            </a:r>
            <a:b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endParaRPr lang="en-US" sz="40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72F1-DB5D-EF42-93F7-E43E8075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7400" cy="4351338"/>
          </a:xfrm>
        </p:spPr>
        <p:txBody>
          <a:bodyPr/>
          <a:lstStyle/>
          <a:p>
            <a:r>
              <a:rPr lang="en-US" dirty="0"/>
              <a:t>Emigration of the leukocytes from the microcirculation and accumulation in the focus of injury (cellular recruitment and activation. </a:t>
            </a:r>
          </a:p>
          <a:p>
            <a:r>
              <a:rPr lang="en-US" dirty="0"/>
              <a:t>Two types of leukocytes participate in the acute inflammatory response: </a:t>
            </a:r>
          </a:p>
          <a:p>
            <a:r>
              <a:rPr lang="en-US" u="sng" dirty="0">
                <a:solidFill>
                  <a:srgbClr val="FF0000"/>
                </a:solidFill>
              </a:rPr>
              <a:t>The granulocytes and monocytes.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D7C02-7C03-7F45-A103-431F0D19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507" y="1878980"/>
            <a:ext cx="4144332" cy="3108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89B877-71FC-AC4D-90F8-294D489EA18B}"/>
              </a:ext>
            </a:extLst>
          </p:cNvPr>
          <p:cNvSpPr/>
          <p:nvPr/>
        </p:nvSpPr>
        <p:spPr>
          <a:xfrm>
            <a:off x="7110505" y="5292546"/>
            <a:ext cx="4144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acumin-pro"/>
              </a:rPr>
              <a:t>Electron micrograph showing margination of neutrophils in acute inflammation.</a:t>
            </a:r>
          </a:p>
          <a:p>
            <a:pPr algn="just"/>
            <a:br>
              <a:rPr lang="en-US" dirty="0">
                <a:solidFill>
                  <a:srgbClr val="FF0000"/>
                </a:solidFill>
                <a:latin typeface="acumin-pro"/>
              </a:rPr>
            </a:br>
            <a:endParaRPr lang="en-US" b="0" i="0" dirty="0">
              <a:solidFill>
                <a:srgbClr val="FF0000"/>
              </a:solidFill>
              <a:effectLst/>
              <a:latin typeface="acumin-pro"/>
            </a:endParaRPr>
          </a:p>
        </p:txBody>
      </p:sp>
    </p:spTree>
    <p:extLst>
      <p:ext uri="{BB962C8B-B14F-4D97-AF65-F5344CB8AC3E}">
        <p14:creationId xmlns:p14="http://schemas.microsoft.com/office/powerpoint/2010/main" val="41746213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F0DB0F1-123A-1840-81E0-22F7857F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80" y="183731"/>
            <a:ext cx="8242106" cy="61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2D800-86B5-8C4F-BF53-107365D64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4133"/>
            <a:ext cx="10896600" cy="570283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Circulating blood leukocytes are required to migrate to sites of tissue injury and infection with the principal aim of eliminating the primary inflammatory trigger and contributing to tissue repair. </a:t>
            </a:r>
          </a:p>
          <a:p>
            <a:pPr algn="just"/>
            <a:r>
              <a:rPr lang="en-US" sz="3200" dirty="0"/>
              <a:t>In innate immunity, this process is largely initiated by </a:t>
            </a:r>
            <a:r>
              <a:rPr lang="en-US" sz="3200" dirty="0">
                <a:solidFill>
                  <a:srgbClr val="FF0000"/>
                </a:solidFill>
              </a:rPr>
              <a:t>pathogen-associated molecular patterns (PAMPs</a:t>
            </a:r>
            <a:r>
              <a:rPr lang="en-US" sz="3200" dirty="0"/>
              <a:t>), released by invading microorganisms, and </a:t>
            </a:r>
            <a:r>
              <a:rPr lang="en-US" sz="3200" dirty="0">
                <a:solidFill>
                  <a:srgbClr val="FF0000"/>
                </a:solidFill>
              </a:rPr>
              <a:t>damage-associated molecular patterns (DAMPs)</a:t>
            </a:r>
            <a:r>
              <a:rPr lang="en-US" sz="3200" dirty="0"/>
              <a:t>, derived from damaged and/or dead-cells, or in response to tissue and/or cellular stress 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7683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025ED2-207C-C14A-BA55-A4A25DFC8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5" y="624114"/>
            <a:ext cx="9292522" cy="5552849"/>
          </a:xfrm>
        </p:spPr>
      </p:pic>
    </p:spTree>
    <p:extLst>
      <p:ext uri="{BB962C8B-B14F-4D97-AF65-F5344CB8AC3E}">
        <p14:creationId xmlns:p14="http://schemas.microsoft.com/office/powerpoint/2010/main" val="169237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914C-34C8-E140-909E-151BB82E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99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Cellular Response: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21FBD0-4293-CE44-9180-38ACDF1F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057"/>
            <a:ext cx="10515600" cy="4594906"/>
          </a:xfrm>
        </p:spPr>
        <p:txBody>
          <a:bodyPr/>
          <a:lstStyle/>
          <a:p>
            <a:r>
              <a:rPr lang="en-US" dirty="0"/>
              <a:t>The sequence of events in the cellular response to inflammation includes: </a:t>
            </a:r>
          </a:p>
          <a:p>
            <a:r>
              <a:rPr lang="en-US" dirty="0"/>
              <a:t>(1) Pavementing</a:t>
            </a:r>
          </a:p>
          <a:p>
            <a:r>
              <a:rPr lang="en-US" dirty="0"/>
              <a:t> (2) Emigration</a:t>
            </a:r>
          </a:p>
          <a:p>
            <a:r>
              <a:rPr lang="en-US" dirty="0"/>
              <a:t> (3) Chemotaxis</a:t>
            </a:r>
          </a:p>
          <a:p>
            <a:r>
              <a:rPr lang="en-US" dirty="0"/>
              <a:t> (4) Phagocytosis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2D64C-2999-5346-A850-5C6DF43F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47" y="2284963"/>
            <a:ext cx="4858026" cy="44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62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40CF0-105F-AA49-A78E-4A14595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7" y="861392"/>
            <a:ext cx="7676343" cy="539363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During the early stages of the inflammatory response, </a:t>
            </a:r>
            <a:r>
              <a:rPr lang="en-US" u="sng" dirty="0">
                <a:solidFill>
                  <a:srgbClr val="FF0000"/>
                </a:solidFill>
              </a:rPr>
              <a:t>fluid leaves the capillaries, causing blood viscosity to increase. </a:t>
            </a:r>
          </a:p>
          <a:p>
            <a:pPr marL="0" indent="0" algn="just"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The release of </a:t>
            </a:r>
            <a:r>
              <a:rPr lang="en-US" dirty="0">
                <a:solidFill>
                  <a:srgbClr val="FF0000"/>
                </a:solidFill>
              </a:rPr>
              <a:t>chemical mediators </a:t>
            </a:r>
            <a:r>
              <a:rPr lang="en-US" dirty="0"/>
              <a:t>(i.e., histamine, leukotrienes, and kinins) and </a:t>
            </a:r>
            <a:r>
              <a:rPr lang="en-US" dirty="0">
                <a:solidFill>
                  <a:srgbClr val="FF0000"/>
                </a:solidFill>
              </a:rPr>
              <a:t>cytokines</a:t>
            </a:r>
            <a:r>
              <a:rPr lang="en-US" dirty="0"/>
              <a:t> affects the endothelial cells of the capillaries and </a:t>
            </a:r>
            <a:r>
              <a:rPr lang="en-US" dirty="0">
                <a:solidFill>
                  <a:srgbClr val="FF0000"/>
                </a:solidFill>
              </a:rPr>
              <a:t>causes the leukocytes to increase their expression of adhesion molecules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As this occurs, </a:t>
            </a:r>
            <a:r>
              <a:rPr lang="en-US" dirty="0">
                <a:solidFill>
                  <a:srgbClr val="FF0000"/>
                </a:solidFill>
              </a:rPr>
              <a:t>the leukocytes slow their migration and begin to marginate, or move to and along the periphery of the blood vessels. </a:t>
            </a:r>
          </a:p>
          <a:p>
            <a:pPr algn="just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34FF0-9808-0A4A-A7F5-7CB48234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20" y="1313228"/>
            <a:ext cx="4171103" cy="38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1632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1AC2-BB8B-B14D-B6B6-07A8306EE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" y="365125"/>
            <a:ext cx="11732217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en-US" sz="3600" dirty="0"/>
              <a:t>The initial interactions are represented by a three-step model: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01CA-DD52-AB44-925C-C12722C4D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68" y="1825625"/>
            <a:ext cx="11577234" cy="4351338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en-US" dirty="0"/>
              <a:t>Leukocytes are </a:t>
            </a:r>
            <a:r>
              <a:rPr lang="en-US" dirty="0">
                <a:solidFill>
                  <a:srgbClr val="FF0000"/>
                </a:solidFill>
              </a:rPr>
              <a:t>slowed</a:t>
            </a:r>
            <a:r>
              <a:rPr lang="en-US" dirty="0"/>
              <a:t> as they pass through a venule and </a:t>
            </a:r>
            <a:r>
              <a:rPr lang="en-US" dirty="0">
                <a:solidFill>
                  <a:srgbClr val="FF0000"/>
                </a:solidFill>
              </a:rPr>
              <a:t>roll</a:t>
            </a:r>
            <a:r>
              <a:rPr lang="en-US" dirty="0"/>
              <a:t> on the surface of the endothelium. </a:t>
            </a:r>
            <a:r>
              <a:rPr lang="en-US" u="sng" dirty="0"/>
              <a:t>This is mediated by selectins interaction with carbohydrates on glycoproteins.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/>
              <a:t>The slowed leukocytes have an opportunity to respond to signaling molecules at the endothelial surface like, </a:t>
            </a:r>
            <a:r>
              <a:rPr lang="en-US" dirty="0">
                <a:solidFill>
                  <a:srgbClr val="FF0000"/>
                </a:solidFill>
              </a:rPr>
              <a:t>chemokines.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/>
              <a:t>Activation upregulates the affinity of leukocytes integrins which now engage the cellular adhesion molecules on the endothelium to </a:t>
            </a:r>
            <a:r>
              <a:rPr lang="en-US" dirty="0">
                <a:solidFill>
                  <a:srgbClr val="FF0000"/>
                </a:solidFill>
              </a:rPr>
              <a:t>cause firm adhesion and initiate a program of migration.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7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207CCF97-B420-5A4E-8829-9CCCFD411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867" y="1825624"/>
            <a:ext cx="11209866" cy="4473575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The Immune system relies upon the continual circulation of leukocytes through the body</a:t>
            </a:r>
          </a:p>
          <a:p>
            <a:pPr lvl="1"/>
            <a:r>
              <a:rPr lang="en-US" altLang="en-US" sz="3200" u="sng" dirty="0">
                <a:solidFill>
                  <a:srgbClr val="FF0000"/>
                </a:solidFill>
              </a:rPr>
              <a:t>For the Innate IR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– a variety of lymphocytes, granulocytes, and monocytes can respond</a:t>
            </a:r>
          </a:p>
          <a:p>
            <a:pPr lvl="1">
              <a:buFontTx/>
              <a:buNone/>
            </a:pPr>
            <a:endParaRPr lang="en-US" altLang="en-US" sz="3200" dirty="0"/>
          </a:p>
          <a:p>
            <a:pPr lvl="1"/>
            <a:r>
              <a:rPr lang="en-US" altLang="en-US" sz="3200" u="sng" dirty="0">
                <a:solidFill>
                  <a:srgbClr val="FF0000"/>
                </a:solidFill>
              </a:rPr>
              <a:t>For the Adaptive IR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– lymphocytes must contact Ag in either tissue, lymph, or blood</a:t>
            </a:r>
          </a:p>
          <a:p>
            <a:pPr lvl="1"/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57661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B246-9851-AB49-A00B-73B88496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365125"/>
            <a:ext cx="11375756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br>
              <a:rPr lang="en-US" sz="3200" dirty="0"/>
            </a:br>
            <a:r>
              <a:rPr lang="en-US" sz="3200" dirty="0"/>
              <a:t>The three steps model of leukocyte (neutrophils) adhesion can be summarized by: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F8CF4-CA7C-E949-8453-CC133CDC2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Tethering</a:t>
            </a:r>
            <a:r>
              <a:rPr lang="en-GB" sz="3200" dirty="0">
                <a:solidFill>
                  <a:srgbClr val="FF0000"/>
                </a:solidFill>
              </a:rPr>
              <a:t>: </a:t>
            </a:r>
            <a:r>
              <a:rPr lang="ar-SA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An interaction between Endothelial (E)-selectin and carbohydrate group on CD15.</a:t>
            </a:r>
          </a:p>
          <a:p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Triggering: </a:t>
            </a:r>
            <a:r>
              <a:rPr lang="en-US" sz="3200" dirty="0"/>
              <a:t>Neutrophil can now receive signals from </a:t>
            </a:r>
            <a:r>
              <a:rPr lang="en-US" sz="3200" u="sng" dirty="0">
                <a:solidFill>
                  <a:srgbClr val="FF0000"/>
                </a:solidFill>
              </a:rPr>
              <a:t>chemokines</a:t>
            </a:r>
            <a:r>
              <a:rPr lang="en-US" sz="3200" u="sng" dirty="0"/>
              <a:t> </a:t>
            </a:r>
            <a:r>
              <a:rPr lang="en-US" sz="3200" dirty="0"/>
              <a:t>or by </a:t>
            </a:r>
            <a:r>
              <a:rPr lang="en-US" sz="3200" u="sng" dirty="0">
                <a:solidFill>
                  <a:srgbClr val="FF0000"/>
                </a:solidFill>
              </a:rPr>
              <a:t>direct signaling from endothelial surface </a:t>
            </a:r>
            <a:r>
              <a:rPr lang="en-US" sz="3200" dirty="0"/>
              <a:t>molecules, thus it receive sufficient signal to trigger migration.</a:t>
            </a:r>
          </a:p>
          <a:p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Adhesion: </a:t>
            </a:r>
            <a:r>
              <a:rPr lang="en-US" sz="3200" dirty="0"/>
              <a:t>The triggering upregulates integrins –CR3&amp;LFA-1-, so they bind to ICAM-1 induced on the endothelium by inflammatory cytokines.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7D13F2C-7639-DD4C-B992-D1C0BE499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Neutrophil extravasation in inflammation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3CAFCB50-4F01-7844-A70C-FBB5328B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124200"/>
            <a:ext cx="74961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310918BB-DF19-624F-B6E2-09A0F62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6" y="2430463"/>
            <a:ext cx="37877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Blood flow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9AD04A8D-3577-4E4D-8AD3-C8943C5D3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895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1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90CE4-579F-DA47-9C03-E9F000174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39" y="235363"/>
            <a:ext cx="7152861" cy="640397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Emigration</a:t>
            </a:r>
            <a:r>
              <a:rPr lang="en-US" dirty="0"/>
              <a:t> Is a mechanism by which the </a:t>
            </a:r>
            <a:r>
              <a:rPr lang="en-US" dirty="0">
                <a:solidFill>
                  <a:srgbClr val="FF0000"/>
                </a:solidFill>
              </a:rPr>
              <a:t>leukocytes extend pseudopodia</a:t>
            </a:r>
            <a:r>
              <a:rPr lang="en-US" dirty="0"/>
              <a:t>, pass through the capillary walls by ameboid movement, and migrate into the tissue spaces.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Enzymes are now released which </a:t>
            </a:r>
            <a:r>
              <a:rPr lang="en-US" dirty="0">
                <a:solidFill>
                  <a:srgbClr val="FF0000"/>
                </a:solidFill>
              </a:rPr>
              <a:t>digest the collagen and other components</a:t>
            </a:r>
            <a:r>
              <a:rPr lang="en-US" dirty="0">
                <a:solidFill>
                  <a:prstClr val="black"/>
                </a:solidFill>
              </a:rPr>
              <a:t> of the basement membrane, allowing cells to migrate into the tissue. </a:t>
            </a:r>
          </a:p>
          <a:p>
            <a:endParaRPr lang="en-US" dirty="0"/>
          </a:p>
          <a:p>
            <a:r>
              <a:rPr lang="en-US" dirty="0"/>
              <a:t>The process by which leukocytes migrate in response </a:t>
            </a:r>
          </a:p>
          <a:p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a chemical signal is </a:t>
            </a:r>
            <a:r>
              <a:rPr lang="en-US" dirty="0"/>
              <a:t>called </a:t>
            </a:r>
            <a:r>
              <a:rPr lang="en-US" dirty="0">
                <a:solidFill>
                  <a:srgbClr val="FF0000"/>
                </a:solidFill>
              </a:rPr>
              <a:t>chemotaxis</a:t>
            </a:r>
            <a:r>
              <a:rPr lang="en-US" dirty="0"/>
              <a:t>. </a:t>
            </a:r>
          </a:p>
          <a:p>
            <a:r>
              <a:rPr lang="en-US" dirty="0"/>
              <a:t>During the next and final stage of the cellular response, the neutrophils and macrophages </a:t>
            </a:r>
            <a:r>
              <a:rPr lang="en-US" dirty="0">
                <a:solidFill>
                  <a:srgbClr val="FF0000"/>
                </a:solidFill>
              </a:rPr>
              <a:t>engulf and degrade </a:t>
            </a:r>
            <a:r>
              <a:rPr lang="en-US" dirty="0"/>
              <a:t>the bacteria and cellular debris in a process called </a:t>
            </a:r>
            <a:r>
              <a:rPr lang="en-US" dirty="0">
                <a:solidFill>
                  <a:srgbClr val="FF0000"/>
                </a:solidFill>
              </a:rPr>
              <a:t>phagocytosis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442D4-035E-314D-9462-59C85EA6F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52" y="1355404"/>
            <a:ext cx="4171103" cy="38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201D6-138C-C044-9D65-BC7213898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4267"/>
            <a:ext cx="10515600" cy="5482696"/>
          </a:xfrm>
        </p:spPr>
        <p:txBody>
          <a:bodyPr>
            <a:normAutofit/>
          </a:bodyPr>
          <a:lstStyle/>
          <a:p>
            <a:r>
              <a:rPr lang="en-US" dirty="0"/>
              <a:t>The patterns of leukocyte migration through the body are determined by interactions between circulating leukocytes and endothelium of the blood vessels. </a:t>
            </a:r>
          </a:p>
          <a:p>
            <a:r>
              <a:rPr lang="en-US" dirty="0">
                <a:solidFill>
                  <a:srgbClr val="FF0000"/>
                </a:solidFill>
              </a:rPr>
              <a:t>This process occurs principally in venules because: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The signaling molecules and adhesion molecules are selectively expressed in venules.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haemodynamic</a:t>
            </a:r>
            <a:r>
              <a:rPr lang="en-US" dirty="0"/>
              <a:t> shear force in the venules is relatively </a:t>
            </a:r>
            <a:r>
              <a:rPr lang="en-US" dirty="0">
                <a:solidFill>
                  <a:srgbClr val="FF0000"/>
                </a:solidFill>
              </a:rPr>
              <a:t>low </a:t>
            </a:r>
            <a:r>
              <a:rPr lang="en-US" dirty="0"/>
              <a:t>and this allow time for leukocytes to receive signals from the endothelium.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The endothelial surface charge is </a:t>
            </a:r>
            <a:r>
              <a:rPr lang="en-US" dirty="0">
                <a:solidFill>
                  <a:srgbClr val="FF0000"/>
                </a:solidFill>
              </a:rPr>
              <a:t>lower</a:t>
            </a:r>
            <a:r>
              <a:rPr lang="en-US" dirty="0"/>
              <a:t> in venules.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0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8911-052A-D941-81DD-26CBF5918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365125"/>
            <a:ext cx="114300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There are two ways in which cells can alter the level of expression of adhesion molecules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AD5D-B3BD-F44C-9446-B2BBB84B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A) Many cells retain large intercellular stores of these adhesion molecules in vesicle, which can be directed to the cell surface within minutes following cellular activation.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B) Alternatively, new molecules can be synthesized and transported to the cell surface, a process which usually takes several hours.</a:t>
            </a:r>
            <a:endParaRPr lang="en-US" b="1" i="1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73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7CDF-8E45-724D-807C-822EF323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Cell adhesion molecules (CAMs)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2B11-C346-9A4F-8737-A6BEFC0A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7" y="1343818"/>
            <a:ext cx="11667066" cy="536178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Selectin family  </a:t>
            </a:r>
            <a:r>
              <a:rPr lang="en-US" sz="2400" dirty="0"/>
              <a:t>has a distal lectin-like domain that enables these molecules to bind to specific carbohydrate groups.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Mucin like family</a:t>
            </a:r>
            <a:r>
              <a:rPr lang="en-US" sz="2400" dirty="0"/>
              <a:t>: The </a:t>
            </a:r>
            <a:r>
              <a:rPr lang="en-US" sz="2400" b="1" dirty="0"/>
              <a:t>mucins </a:t>
            </a:r>
            <a:r>
              <a:rPr lang="en-US" sz="2400" dirty="0"/>
              <a:t>are a group of serine- and threonine- rich proteins that are heavily glycosylated. Their extended structure allows them to present </a:t>
            </a:r>
            <a:r>
              <a:rPr lang="en-US" sz="2400" dirty="0" err="1"/>
              <a:t>sialylated</a:t>
            </a:r>
            <a:r>
              <a:rPr lang="en-US" sz="2400" dirty="0"/>
              <a:t> carbohydrate ligands to selectins.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Integrin family</a:t>
            </a:r>
            <a:r>
              <a:rPr lang="en-US" sz="2400" dirty="0"/>
              <a:t>: The </a:t>
            </a:r>
            <a:r>
              <a:rPr lang="en-US" sz="2400" b="1" dirty="0"/>
              <a:t>integrins </a:t>
            </a:r>
            <a:r>
              <a:rPr lang="en-US" sz="2400" dirty="0"/>
              <a:t>are heterodimeric proteins (consist- </a:t>
            </a:r>
            <a:r>
              <a:rPr lang="en-US" sz="2400" dirty="0" err="1"/>
              <a:t>ing</a:t>
            </a:r>
            <a:r>
              <a:rPr lang="en-US" sz="2400" dirty="0"/>
              <a:t> of an and a chain) that are expressed by leukocytes and facilitate both adherence to the vascular endothelium and other cell-to-cell interactions.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Ig Superfamily  </a:t>
            </a:r>
            <a:r>
              <a:rPr lang="en-US" sz="2400" dirty="0"/>
              <a:t>: </a:t>
            </a:r>
            <a:r>
              <a:rPr lang="en-US" sz="2400" b="1" dirty="0"/>
              <a:t>ICAMS </a:t>
            </a:r>
            <a:r>
              <a:rPr lang="en-US" sz="2400" dirty="0"/>
              <a:t>Several adhesion molecules contain a variable num- </a:t>
            </a:r>
            <a:r>
              <a:rPr lang="en-US" sz="2400" dirty="0" err="1"/>
              <a:t>ber</a:t>
            </a:r>
            <a:r>
              <a:rPr lang="en-US" sz="2400" dirty="0"/>
              <a:t> of immunoglobulin-like domains and thus are classified in the </a:t>
            </a:r>
            <a:r>
              <a:rPr lang="en-US" sz="2400" b="1" dirty="0"/>
              <a:t>immunoglobulin superfamily. </a:t>
            </a:r>
            <a:r>
              <a:rPr lang="en-US" sz="2400" dirty="0"/>
              <a:t>Included in this group are ICAM-1, ICAM-2, ICAM-3, and VCAM, which are ex- pressed on vascular endothelial cells and bind to various integrin molecules.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538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F410E3-6152-C54B-B303-993D65C6A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838200"/>
          </a:xfrm>
        </p:spPr>
        <p:txBody>
          <a:bodyPr/>
          <a:lstStyle/>
          <a:p>
            <a:pPr algn="l"/>
            <a:r>
              <a:rPr lang="en-US" altLang="en-US"/>
              <a:t>The four types of CAM’s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2390435B-4697-E54B-BB54-89B8F0576B0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00200"/>
            <a:ext cx="4191000" cy="4495800"/>
          </a:xfrm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27B1E54B-85E9-6649-9A50-0364CCF585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4478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/>
              <a:t>Selectins</a:t>
            </a:r>
            <a:r>
              <a:rPr lang="en-US" altLang="en-US" sz="2400"/>
              <a:t> – resp. for intial contact between leukocytes and endothelial cells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Bind to specific CHO groups (i.e., mucins)</a:t>
            </a:r>
            <a:endParaRPr lang="en-US" altLang="en-US" sz="2000" b="1"/>
          </a:p>
          <a:p>
            <a:pPr>
              <a:lnSpc>
                <a:spcPct val="90000"/>
              </a:lnSpc>
            </a:pPr>
            <a:r>
              <a:rPr lang="en-US" altLang="en-US" sz="2400" b="1"/>
              <a:t>Mucins </a:t>
            </a:r>
            <a:r>
              <a:rPr lang="en-US" altLang="en-US" sz="2400"/>
              <a:t>– glycosylated proteins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Bind to selectins on endothelium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Bind to other mucins (CD34 and glyCAM) on endothelium of lymph nodes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272396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5D9CEB5-7DC4-244A-8979-A4F04AA0D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838200"/>
          </a:xfrm>
        </p:spPr>
        <p:txBody>
          <a:bodyPr/>
          <a:lstStyle/>
          <a:p>
            <a:pPr algn="l"/>
            <a:r>
              <a:rPr lang="en-US" altLang="en-US"/>
              <a:t>The four types of CAM’s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0CEF61E-3C86-0B4D-84D3-4016A159936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447800"/>
            <a:ext cx="4114800" cy="4648200"/>
          </a:xfrm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C314408F-1406-8D47-BEF4-B1570D39533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447800"/>
            <a:ext cx="4191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/>
              <a:t>Integrins</a:t>
            </a:r>
            <a:r>
              <a:rPr lang="en-US" altLang="en-US" sz="2400"/>
              <a:t> – heterodimer proteins formed by all leukocytes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Bind to ICAM’s along vasc. endothelium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b="1"/>
          </a:p>
          <a:p>
            <a:pPr>
              <a:lnSpc>
                <a:spcPct val="90000"/>
              </a:lnSpc>
            </a:pPr>
            <a:r>
              <a:rPr lang="en-US" altLang="en-US" sz="2400" b="1"/>
              <a:t>ICAM’s</a:t>
            </a:r>
            <a:r>
              <a:rPr lang="en-US" altLang="en-US" sz="2400"/>
              <a:t> – CAM’s with Ig domains on vasc. endothelia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Bind to integrins at Ig domain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/>
              <a:t>MadCAM’s</a:t>
            </a:r>
            <a:r>
              <a:rPr lang="en-US" altLang="en-US" sz="2000"/>
              <a:t> – have both IG and mucin-like domains; found on mucosal endothelia</a:t>
            </a:r>
          </a:p>
          <a:p>
            <a:pPr lvl="2">
              <a:lnSpc>
                <a:spcPct val="90000"/>
              </a:lnSpc>
            </a:pPr>
            <a:r>
              <a:rPr lang="en-US" altLang="en-US" sz="1800"/>
              <a:t>Bind to integrins on lymphocytes</a:t>
            </a:r>
          </a:p>
        </p:txBody>
      </p:sp>
    </p:spTree>
    <p:extLst>
      <p:ext uri="{BB962C8B-B14F-4D97-AF65-F5344CB8AC3E}">
        <p14:creationId xmlns:p14="http://schemas.microsoft.com/office/powerpoint/2010/main" val="1707972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6AADF-76C2-DD4C-81A5-8C4E2F45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63500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Step one: Selectins bind to carbohydrates </a:t>
            </a:r>
            <a:r>
              <a:rPr lang="en-US" dirty="0"/>
              <a:t>to slow the circulating leukocytes; the selectins include the molecules </a:t>
            </a:r>
            <a:r>
              <a:rPr lang="en-US" dirty="0">
                <a:solidFill>
                  <a:srgbClr val="FF0000"/>
                </a:solidFill>
              </a:rPr>
              <a:t>E-, P- &amp;L-selectins</a:t>
            </a:r>
            <a:r>
              <a:rPr lang="en-US" dirty="0"/>
              <a:t>, they expressed on endothelium, platelet and some leukocytes. </a:t>
            </a:r>
          </a:p>
          <a:p>
            <a:pPr algn="just"/>
            <a:r>
              <a:rPr lang="en-US" dirty="0"/>
              <a:t>The carbohydrate ligands for the selectins may be associated with several different proteins, for example </a:t>
            </a:r>
            <a:r>
              <a:rPr lang="en-US" dirty="0">
                <a:solidFill>
                  <a:srgbClr val="FF0000"/>
                </a:solidFill>
              </a:rPr>
              <a:t>Sgp-200 </a:t>
            </a:r>
            <a:r>
              <a:rPr lang="en-US" dirty="0"/>
              <a:t>expressed on high endothelial  venules (HEV) which bind to L-selectin on lymphocytes and at sites of inflammation E- and P-selectins, which are induced on activated endothelium, bind to the </a:t>
            </a:r>
            <a:r>
              <a:rPr lang="en-US" dirty="0" err="1"/>
              <a:t>sialyl</a:t>
            </a:r>
            <a:r>
              <a:rPr lang="en-US" dirty="0"/>
              <a:t> Lewis-X carbohydrate associated with CD15, present on many leucocytes or bind to P-selectin glycoprotein ligand (PSGL-1) molecule which present on type-1 T-helper (Th-1) cells. </a:t>
            </a:r>
          </a:p>
          <a:p>
            <a:pPr algn="just"/>
            <a:r>
              <a:rPr lang="en-US" dirty="0">
                <a:solidFill>
                  <a:srgbClr val="FF0000"/>
                </a:solidFill>
              </a:rPr>
              <a:t>When selectins bind to their ligands, the circulating cell are slowed within the venules.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34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3CE82-8C25-5643-A077-790D684C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867"/>
            <a:ext cx="10515600" cy="629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two: Chemokines and other chemotactic molecules trigger the tethered leukocytes</a:t>
            </a:r>
            <a:r>
              <a:rPr lang="en-US" dirty="0"/>
              <a:t>.</a:t>
            </a:r>
          </a:p>
          <a:p>
            <a:r>
              <a:rPr lang="en-US" dirty="0"/>
              <a:t> The chemokines are a group of at least </a:t>
            </a:r>
            <a:r>
              <a:rPr lang="en-US" dirty="0">
                <a:solidFill>
                  <a:srgbClr val="FF0000"/>
                </a:solidFill>
              </a:rPr>
              <a:t>40 small cytokines </a:t>
            </a:r>
            <a:r>
              <a:rPr lang="en-US" dirty="0"/>
              <a:t>involved in cell migration, activation and chemotaxis. </a:t>
            </a:r>
          </a:p>
          <a:p>
            <a:r>
              <a:rPr lang="en-US" dirty="0">
                <a:solidFill>
                  <a:srgbClr val="FF0000"/>
                </a:solidFill>
              </a:rPr>
              <a:t>They determine cells will cross the endothelium. </a:t>
            </a:r>
          </a:p>
          <a:p>
            <a:r>
              <a:rPr lang="en-US" dirty="0"/>
              <a:t>Most chemokines have two binding sites: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for their specific receptors and </a:t>
            </a:r>
            <a:r>
              <a:rPr lang="en-US" dirty="0">
                <a:solidFill>
                  <a:srgbClr val="FF0000"/>
                </a:solidFill>
              </a:rPr>
              <a:t>second</a:t>
            </a:r>
            <a:r>
              <a:rPr lang="en-US" dirty="0"/>
              <a:t> for carbohydrate-group on proteoglycans, such as heparan sulphate. </a:t>
            </a:r>
          </a:p>
          <a:p>
            <a:r>
              <a:rPr lang="en-US" dirty="0"/>
              <a:t>This allow them to attach to the luminal surface of endothelium (blood side), ready to trigger any tethered leucocytes. </a:t>
            </a:r>
          </a:p>
          <a:p>
            <a:r>
              <a:rPr lang="en-US" dirty="0"/>
              <a:t>The chemokines may be produced by </a:t>
            </a:r>
            <a:r>
              <a:rPr lang="en-US" dirty="0">
                <a:solidFill>
                  <a:srgbClr val="FF0000"/>
                </a:solidFill>
              </a:rPr>
              <a:t>endothelium itself</a:t>
            </a:r>
            <a:r>
              <a:rPr lang="en-US" dirty="0"/>
              <a:t>; in addition chemokines produced by cells in tissues can be transported to the luminal side of the endothelium. The chemokines, which signal the inward migration of required populations of leucocytes.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1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3EC2-32E2-0A40-ADEA-117AA58A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65"/>
            <a:ext cx="10515600" cy="115689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Inflammation</a:t>
            </a:r>
            <a:endParaRPr lang="en-US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53056-5E1A-514E-9449-4958B504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454"/>
            <a:ext cx="10515600" cy="4899349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It is a physiologic response to a variety of stimuli such as infections and tissue injury.</a:t>
            </a:r>
            <a:endParaRPr lang="en-GB" dirty="0"/>
          </a:p>
          <a:p>
            <a:pPr algn="just"/>
            <a:r>
              <a:rPr lang="en-GB" dirty="0"/>
              <a:t>It represents </a:t>
            </a:r>
            <a:r>
              <a:rPr lang="en-GB" dirty="0">
                <a:solidFill>
                  <a:srgbClr val="FF0000"/>
                </a:solidFill>
              </a:rPr>
              <a:t>a body defence reaction </a:t>
            </a:r>
            <a:r>
              <a:rPr lang="en-GB" dirty="0"/>
              <a:t>in order to </a:t>
            </a:r>
            <a:r>
              <a:rPr lang="en-GB" u="sng" dirty="0">
                <a:solidFill>
                  <a:srgbClr val="FF0000"/>
                </a:solidFill>
              </a:rPr>
              <a:t>eliminate or limit the spread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of injurious agent, followed by </a:t>
            </a:r>
            <a:r>
              <a:rPr lang="en-GB" u="sng" dirty="0">
                <a:solidFill>
                  <a:srgbClr val="FF0000"/>
                </a:solidFill>
              </a:rPr>
              <a:t>removal of the necrosed cells and tissues. </a:t>
            </a:r>
          </a:p>
          <a:p>
            <a:pPr algn="just"/>
            <a:r>
              <a:rPr lang="en-GB" dirty="0"/>
              <a:t> The cells and molecules of host defence normally circulate in the blood, and the goal of the inflammatory reaction </a:t>
            </a:r>
            <a:r>
              <a:rPr lang="en-GB" dirty="0">
                <a:solidFill>
                  <a:srgbClr val="FF0000"/>
                </a:solidFill>
              </a:rPr>
              <a:t>is to bring them to the site of infection or tissue damage and set them into action. </a:t>
            </a:r>
          </a:p>
          <a:p>
            <a:pPr algn="just"/>
            <a:r>
              <a:rPr lang="en-GB" dirty="0"/>
              <a:t> Inflammatory responses are mediated by chemical substances (</a:t>
            </a:r>
            <a:r>
              <a:rPr lang="en-GB" dirty="0">
                <a:solidFill>
                  <a:srgbClr val="FF0000"/>
                </a:solidFill>
              </a:rPr>
              <a:t>cytokines</a:t>
            </a:r>
            <a:r>
              <a:rPr lang="en-GB" dirty="0"/>
              <a:t>), derived from plasma &amp; cells. </a:t>
            </a:r>
          </a:p>
        </p:txBody>
      </p:sp>
    </p:spTree>
    <p:extLst>
      <p:ext uri="{BB962C8B-B14F-4D97-AF65-F5344CB8AC3E}">
        <p14:creationId xmlns:p14="http://schemas.microsoft.com/office/powerpoint/2010/main" val="2439030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F21EF-3C0A-2A40-B58C-644D7BFF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5600"/>
            <a:ext cx="10515600" cy="6129867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Step three: Integrins on the leukocytes bind to cell adhesion molecules on the endothelium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 leukocytes and many other cells in the body interact with other cells and components of the extracellular matrix using a group of molecules called integrins, using these molecules leucocytes develop a firm adhesion to the endothelium. </a:t>
            </a:r>
          </a:p>
          <a:p>
            <a:pPr algn="just"/>
            <a:r>
              <a:rPr lang="en-US" dirty="0"/>
              <a:t>Normally the binding affinity of the integrins for the cell adhesion molecules (CAMs) are constitutively expressed, while other are specifically induced on particular endothelia, or at sites of inflammation.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24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E4ADFC1-D9FD-DD44-BC72-FD74CA92D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Cell adhesions of neutrophils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43F353C-1647-144A-ADEB-CCF1ABB7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54864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F00FC8F0-96B6-FA44-839F-0B9F0C758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53113"/>
            <a:ext cx="1676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     Rolling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26E4E14C-9A5F-6A44-A6F8-5FA1438F2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096000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Activation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85059B4C-6C8E-2648-AE00-F203B985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0198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Adhesion</a:t>
            </a:r>
          </a:p>
        </p:txBody>
      </p:sp>
    </p:spTree>
    <p:extLst>
      <p:ext uri="{BB962C8B-B14F-4D97-AF65-F5344CB8AC3E}">
        <p14:creationId xmlns:p14="http://schemas.microsoft.com/office/powerpoint/2010/main" val="1004787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CFF288C-162B-CC4C-A1BF-2E07187ED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Lymphocyte extravasation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90F6DA4-8784-3A4F-ADFA-AFEA050EA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Involves same 4 steps as neutrophils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Small % of endothelial cells w/i lymphoid organs exhibit “high-endothelial venules” (HEV’s) which contain many CAM’s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CAM’s function in “Homing” and “Trafficking” of lymphocytes</a:t>
            </a:r>
          </a:p>
        </p:txBody>
      </p:sp>
    </p:spTree>
    <p:extLst>
      <p:ext uri="{BB962C8B-B14F-4D97-AF65-F5344CB8AC3E}">
        <p14:creationId xmlns:p14="http://schemas.microsoft.com/office/powerpoint/2010/main" val="3711940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9DC9663-6B79-A649-BD16-4FB623CCC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Initial contact of Naïve lymphocytes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C6E5AA0-248A-A845-B2FA-54AE542A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403350"/>
            <a:ext cx="4238625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303636-21FC-5149-A973-DB8A9C30EE2C}"/>
              </a:ext>
            </a:extLst>
          </p:cNvPr>
          <p:cNvSpPr/>
          <p:nvPr/>
        </p:nvSpPr>
        <p:spPr>
          <a:xfrm>
            <a:off x="482600" y="5661620"/>
            <a:ext cx="1122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Naive T cells tend to home to secondary lymphoid tissues through their HEV regions. The initial interaction involves the homing receptor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L-selectin and mucin-like cell-adhesion molecules such as CD34 or GlyCAM-1 ex</a:t>
            </a:r>
            <a:r>
              <a:rPr lang="en-US" dirty="0">
                <a:solidFill>
                  <a:srgbClr val="FF0000"/>
                </a:solidFill>
              </a:rPr>
              <a:t>pressed on HEV cells.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48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A3A04B5-D305-DD4B-ACBA-892E302CC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Steps of extravasation of naïve</a:t>
            </a:r>
            <a:br>
              <a:rPr lang="en-US" altLang="en-US" dirty="0">
                <a:solidFill>
                  <a:srgbClr val="FF0000"/>
                </a:solidFill>
              </a:rPr>
            </a:br>
            <a:r>
              <a:rPr lang="en-US" altLang="en-US" dirty="0">
                <a:solidFill>
                  <a:srgbClr val="FF0000"/>
                </a:solidFill>
              </a:rPr>
              <a:t> T cell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22607B24-46D8-8B4F-99B0-51379F86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1"/>
            <a:ext cx="78486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11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>
            <a:extLst>
              <a:ext uri="{FF2B5EF4-FFF2-40B4-BE49-F238E27FC236}">
                <a16:creationId xmlns:a16="http://schemas.microsoft.com/office/drawing/2014/main" id="{39438D12-1E4F-4F41-A032-9F74BB547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079625"/>
            <a:ext cx="3924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5">
            <a:extLst>
              <a:ext uri="{FF2B5EF4-FFF2-40B4-BE49-F238E27FC236}">
                <a16:creationId xmlns:a16="http://schemas.microsoft.com/office/drawing/2014/main" id="{9A268877-B942-9043-8819-A1AD36A54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6" y="857250"/>
            <a:ext cx="10636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altLang="en-US" sz="1350">
                <a:solidFill>
                  <a:prstClr val="white"/>
                </a:solidFill>
                <a:latin typeface="Tahoma" panose="020B0604030504040204" pitchFamily="34" charset="0"/>
              </a:rPr>
              <a:t>4</a:t>
            </a:r>
            <a:r>
              <a:rPr lang="en-US" altLang="en-US" sz="1350" baseline="30000">
                <a:solidFill>
                  <a:prstClr val="white"/>
                </a:solidFill>
                <a:latin typeface="Tahoma" panose="020B0604030504040204" pitchFamily="34" charset="0"/>
              </a:rPr>
              <a:t>th</a:t>
            </a:r>
            <a:r>
              <a:rPr lang="en-US" altLang="en-US" sz="1350">
                <a:solidFill>
                  <a:prstClr val="white"/>
                </a:solidFill>
                <a:latin typeface="Tahoma" panose="020B0604030504040204" pitchFamily="34" charset="0"/>
              </a:rPr>
              <a:t>  lecture </a:t>
            </a:r>
          </a:p>
        </p:txBody>
      </p:sp>
    </p:spTree>
    <p:extLst>
      <p:ext uri="{BB962C8B-B14F-4D97-AF65-F5344CB8AC3E}">
        <p14:creationId xmlns:p14="http://schemas.microsoft.com/office/powerpoint/2010/main" val="24343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602E-6679-474B-AF03-721AFEE678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Steps of the inflammatory response (5Rs)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9773-BF5F-3243-9B4D-C7446D65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ecognition of the injurious agent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ecruitment of leukocytes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emoval of the agent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egulation (control) of the response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esolution (repair).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422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4B8B-C81B-274A-9344-69AAD6D140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Types of Inflammation</a:t>
            </a:r>
            <a:b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endParaRPr lang="en-US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124F3-795B-794A-9C68-1F4671B8C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upon the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 capacity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host and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of response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inflammation can be classified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acute and chronic.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6EB39-997D-8049-9794-E5B014943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282" y="4001294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580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4A94-684F-DA4B-BCA6-5E1EA1B6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82"/>
            <a:ext cx="10515600" cy="132556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Acute inflammation </a:t>
            </a:r>
            <a:b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endParaRPr lang="en-US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F8B4-009C-E245-90B6-944CC06E3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946"/>
            <a:ext cx="7841343" cy="5414054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response to injury or microbes and other foreign substances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designed to deliver leukocytes and plasma proteins to sites of injury.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the immune response becomes established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aimed primarily at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the injurious agent and limiting the extent of tissue damage. </a:t>
            </a:r>
          </a:p>
        </p:txBody>
      </p:sp>
      <p:pic>
        <p:nvPicPr>
          <p:cNvPr id="10" name="Picture 1" descr="page8image4592">
            <a:extLst>
              <a:ext uri="{FF2B5EF4-FFF2-40B4-BE49-F238E27FC236}">
                <a16:creationId xmlns:a16="http://schemas.microsoft.com/office/drawing/2014/main" id="{00AF56C5-9715-D648-9AE7-6FD2B43F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44" y="1943542"/>
            <a:ext cx="3495859" cy="46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520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E663-1049-B64C-8E4C-C6DA6805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383"/>
            <a:ext cx="12192000" cy="132556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Signs of Acute Inflammation (Cardinal Signs)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7AF36-79C7-784B-B15B-26ADD967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2609285"/>
            <a:ext cx="2829697" cy="2407559"/>
          </a:xfrm>
        </p:spPr>
        <p:txBody>
          <a:bodyPr>
            <a:noAutofit/>
          </a:bodyPr>
          <a:lstStyle/>
          <a:p>
            <a:pPr lvl="0"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Redness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Swelling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Pain.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function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3A1D1E1-205B-7144-A680-E185020AA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52"/>
          <a:stretch/>
        </p:blipFill>
        <p:spPr>
          <a:xfrm>
            <a:off x="4942704" y="1558960"/>
            <a:ext cx="6437870" cy="50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9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C66A-FA14-9F4E-B4F5-413568BB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Chronic Inflammation </a:t>
            </a:r>
            <a:br>
              <a:rPr lang="en-US" sz="40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</a:br>
            <a:endParaRPr lang="en-US" sz="40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666D7-B284-9243-B140-291FF1AD5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825625"/>
            <a:ext cx="7971835" cy="4430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inflammation of </a:t>
            </a:r>
            <a:r>
              <a:rPr lang="en-US" u="sng" dirty="0">
                <a:solidFill>
                  <a:srgbClr val="FF0000"/>
                </a:solidFill>
              </a:rPr>
              <a:t>prolonged duration </a:t>
            </a:r>
            <a:r>
              <a:rPr lang="en-US" dirty="0"/>
              <a:t>(weeks to months to years) in which active inflammation, tissue injury, and healing proceed simultaneously. </a:t>
            </a:r>
          </a:p>
          <a:p>
            <a:r>
              <a:rPr lang="en-US" dirty="0"/>
              <a:t>Characteristic of chronic inflammation is: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An infiltration by mononuclear cells (macrophages) and lymphocytes, </a:t>
            </a:r>
            <a:r>
              <a:rPr lang="en-US" dirty="0"/>
              <a:t>instead of the influx of neutrophils commonly seen in acute inflammation. </a:t>
            </a:r>
          </a:p>
          <a:p>
            <a:r>
              <a:rPr lang="en-US" dirty="0"/>
              <a:t>Chronic inflammation also involves </a:t>
            </a:r>
            <a:r>
              <a:rPr lang="en-US" dirty="0">
                <a:solidFill>
                  <a:srgbClr val="00B050"/>
                </a:solidFill>
              </a:rPr>
              <a:t>the proliferation of fibroblasts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instead of exudates.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D1F3E-E46A-314C-A5C2-E842F1B0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1" t="31943" b="1"/>
          <a:stretch/>
        </p:blipFill>
        <p:spPr>
          <a:xfrm>
            <a:off x="8102464" y="1825626"/>
            <a:ext cx="4089536" cy="39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4708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6372-03A9-3545-8579-1D54D39E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FDF91-AFA9-1C4A-88A7-1A6B7BBBD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Acute inflammation may progress to chronic inflammation</a:t>
            </a:r>
            <a:r>
              <a:rPr lang="en-US" dirty="0"/>
              <a:t>. This transition occurs when the acute response cannot be resolved, either because of the persistence of the injurious agent or because of interference with the normal process of healing.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Alternatively, some forms of injury (e.g., viral infections) a </a:t>
            </a:r>
            <a:r>
              <a:rPr lang="en-US" dirty="0"/>
              <a:t>response that involves is chronic inflammation from the onset (Figure 5).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35781"/>
      </p:ext>
    </p:extLst>
  </p:cSld>
  <p:clrMapOvr>
    <a:masterClrMapping/>
  </p:clrMapOvr>
  <p:transition spd="slow">
    <p:wip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ملتقى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ملتقى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ملتقى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1911</Words>
  <Application>Microsoft Office PowerPoint</Application>
  <PresentationFormat>Widescreen</PresentationFormat>
  <Paragraphs>148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ملتقى</vt:lpstr>
      <vt:lpstr>PowerPoint Presentation</vt:lpstr>
      <vt:lpstr>PowerPoint Presentation</vt:lpstr>
      <vt:lpstr>Inflammation</vt:lpstr>
      <vt:lpstr>Steps of the inflammatory response (5Rs) </vt:lpstr>
      <vt:lpstr> Types of Inflammation </vt:lpstr>
      <vt:lpstr> Acute inflammation  </vt:lpstr>
      <vt:lpstr>Signs of Acute Inflammation (Cardinal Signs) </vt:lpstr>
      <vt:lpstr>Chronic Inflammation  </vt:lpstr>
      <vt:lpstr>PowerPoint Presentation</vt:lpstr>
      <vt:lpstr>PowerPoint Presentation</vt:lpstr>
      <vt:lpstr> The vascular response </vt:lpstr>
      <vt:lpstr>PowerPoint Presentation</vt:lpstr>
      <vt:lpstr> The Cellular Stage  </vt:lpstr>
      <vt:lpstr>PowerPoint Presentation</vt:lpstr>
      <vt:lpstr>PowerPoint Presentation</vt:lpstr>
      <vt:lpstr>PowerPoint Presentation</vt:lpstr>
      <vt:lpstr>Cellular Response:</vt:lpstr>
      <vt:lpstr>PowerPoint Presentation</vt:lpstr>
      <vt:lpstr>The initial interactions are represented by a three-step model: </vt:lpstr>
      <vt:lpstr> The three steps model of leukocyte (neutrophils) adhesion can be summarized by: </vt:lpstr>
      <vt:lpstr>Neutrophil extravasation in inflammation</vt:lpstr>
      <vt:lpstr>PowerPoint Presentation</vt:lpstr>
      <vt:lpstr>PowerPoint Presentation</vt:lpstr>
      <vt:lpstr>There are two ways in which cells can alter the level of expression of adhesion molecules </vt:lpstr>
      <vt:lpstr>Cell adhesion molecules (CAMs)</vt:lpstr>
      <vt:lpstr>The four types of CAM’s</vt:lpstr>
      <vt:lpstr>The four types of CAM’s</vt:lpstr>
      <vt:lpstr>PowerPoint Presentation</vt:lpstr>
      <vt:lpstr>PowerPoint Presentation</vt:lpstr>
      <vt:lpstr>PowerPoint Presentation</vt:lpstr>
      <vt:lpstr>Cell adhesions of neutrophils</vt:lpstr>
      <vt:lpstr>Lymphocyte extravasation</vt:lpstr>
      <vt:lpstr>Initial contact of Naïve lymphocytes</vt:lpstr>
      <vt:lpstr>Steps of extravasation of naïve  T cell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Dhafer.a.f.alghezi@bath.edu</dc:creator>
  <cp:lastModifiedBy>drabodaigham@outlook.com</cp:lastModifiedBy>
  <cp:revision>85</cp:revision>
  <dcterms:created xsi:type="dcterms:W3CDTF">2020-12-24T14:58:38Z</dcterms:created>
  <dcterms:modified xsi:type="dcterms:W3CDTF">2022-01-08T10:43:58Z</dcterms:modified>
</cp:coreProperties>
</file>